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7" r:id="rId1"/>
    <p:sldMasterId id="2147483696" r:id="rId2"/>
  </p:sldMasterIdLst>
  <p:notesMasterIdLst>
    <p:notesMasterId r:id="rId22"/>
  </p:notesMasterIdLst>
  <p:sldIdLst>
    <p:sldId id="265" r:id="rId3"/>
    <p:sldId id="257" r:id="rId4"/>
    <p:sldId id="267" r:id="rId5"/>
    <p:sldId id="268" r:id="rId6"/>
    <p:sldId id="259" r:id="rId7"/>
    <p:sldId id="276" r:id="rId8"/>
    <p:sldId id="269" r:id="rId9"/>
    <p:sldId id="277" r:id="rId10"/>
    <p:sldId id="278" r:id="rId11"/>
    <p:sldId id="279" r:id="rId12"/>
    <p:sldId id="280" r:id="rId13"/>
    <p:sldId id="283" r:id="rId14"/>
    <p:sldId id="282" r:id="rId15"/>
    <p:sldId id="284" r:id="rId16"/>
    <p:sldId id="275" r:id="rId17"/>
    <p:sldId id="260" r:id="rId18"/>
    <p:sldId id="262" r:id="rId19"/>
    <p:sldId id="285" r:id="rId20"/>
    <p:sldId id="274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05" autoAdjust="0"/>
    <p:restoredTop sz="97366" autoAdjust="0"/>
  </p:normalViewPr>
  <p:slideViewPr>
    <p:cSldViewPr snapToGrid="0">
      <p:cViewPr varScale="1">
        <p:scale>
          <a:sx n="74" d="100"/>
          <a:sy n="74" d="100"/>
        </p:scale>
        <p:origin x="1016" y="64"/>
      </p:cViewPr>
      <p:guideLst/>
    </p:cSldViewPr>
  </p:slideViewPr>
  <p:outlineViewPr>
    <p:cViewPr>
      <p:scale>
        <a:sx n="33" d="100"/>
        <a:sy n="33" d="100"/>
      </p:scale>
      <p:origin x="0" y="-45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7596D4-CB16-4BAD-83F6-7E8077D61F81}" type="datetimeFigureOut">
              <a:rPr lang="hr-HR" smtClean="0"/>
              <a:t>24.1.2025.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45738E-9CB8-443D-AC33-32367D542132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40785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45738E-9CB8-443D-AC33-32367D542132}" type="slidenum">
              <a:rPr lang="hr-HR" smtClean="0"/>
              <a:t>1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906897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45738E-9CB8-443D-AC33-32367D542132}" type="slidenum">
              <a:rPr lang="hr-HR" smtClean="0"/>
              <a:t>3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570201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45738E-9CB8-443D-AC33-32367D542132}" type="slidenum">
              <a:rPr lang="hr-HR" smtClean="0"/>
              <a:t>4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5108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ight Triangle 32">
            <a:extLst>
              <a:ext uri="{FF2B5EF4-FFF2-40B4-BE49-F238E27FC236}">
                <a16:creationId xmlns:a16="http://schemas.microsoft.com/office/drawing/2014/main" id="{2A737799-F072-47E1-A678-5CE12F097D06}"/>
              </a:ext>
            </a:extLst>
          </p:cNvPr>
          <p:cNvSpPr/>
          <p:nvPr/>
        </p:nvSpPr>
        <p:spPr>
          <a:xfrm flipH="1">
            <a:off x="4496837" y="4722829"/>
            <a:ext cx="4644854" cy="2135171"/>
          </a:xfrm>
          <a:prstGeom prst="rtTriangle">
            <a:avLst/>
          </a:prstGeom>
          <a:blipFill dpi="0" rotWithShape="0">
            <a:blip r:embed="rId2"/>
            <a:srcRect/>
            <a:tile tx="0" ty="-393700" sx="100000" sy="100000" flip="none" algn="tl"/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6308" y="3685740"/>
            <a:ext cx="7772400" cy="1541283"/>
          </a:xfrm>
        </p:spPr>
        <p:txBody>
          <a:bodyPr lIns="252000" tIns="46800" rIns="252000" anchor="ctr">
            <a:normAutofit/>
          </a:bodyPr>
          <a:lstStyle>
            <a:lvl1pPr algn="ctr">
              <a:defRPr lang="en-US" sz="2800" b="0" kern="12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Demi" panose="020B0703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0A13A86-3F68-4CBB-B661-B96A001B15BE}"/>
              </a:ext>
            </a:extLst>
          </p:cNvPr>
          <p:cNvGrpSpPr/>
          <p:nvPr/>
        </p:nvGrpSpPr>
        <p:grpSpPr>
          <a:xfrm>
            <a:off x="0" y="0"/>
            <a:ext cx="1370309" cy="6858000"/>
            <a:chOff x="0" y="0"/>
            <a:chExt cx="1370309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22AA1C2-ED49-4B0D-9C5A-6D47DFC70771}"/>
                </a:ext>
              </a:extLst>
            </p:cNvPr>
            <p:cNvSpPr/>
            <p:nvPr userDrawn="1"/>
          </p:nvSpPr>
          <p:spPr>
            <a:xfrm>
              <a:off x="0" y="0"/>
              <a:ext cx="342900" cy="6858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FC8746-DFC2-4DDF-B034-CED2ACE15704}"/>
                </a:ext>
              </a:extLst>
            </p:cNvPr>
            <p:cNvSpPr/>
            <p:nvPr userDrawn="1"/>
          </p:nvSpPr>
          <p:spPr>
            <a:xfrm rot="16200000">
              <a:off x="514859" y="-512550"/>
              <a:ext cx="342900" cy="1368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94884E1-E6D8-48CB-B7A9-438FB51C78F5}"/>
                </a:ext>
              </a:extLst>
            </p:cNvPr>
            <p:cNvSpPr/>
            <p:nvPr userDrawn="1"/>
          </p:nvSpPr>
          <p:spPr>
            <a:xfrm rot="16200000">
              <a:off x="514859" y="6002550"/>
              <a:ext cx="342900" cy="1368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32F5CBCA-0AB8-4B6A-8A03-C549C7F3AE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9000"/>
          </a:blip>
          <a:srcRect l="13474" t="23715" r="15700" b="21450"/>
          <a:stretch/>
        </p:blipFill>
        <p:spPr>
          <a:xfrm>
            <a:off x="7499927" y="308066"/>
            <a:ext cx="1416947" cy="684000"/>
          </a:xfrm>
          <a:prstGeom prst="rect">
            <a:avLst/>
          </a:prstGeom>
        </p:spPr>
      </p:pic>
      <p:pic>
        <p:nvPicPr>
          <p:cNvPr id="16" name="Picture 15" descr="A screenshot of a video game&#10;&#10;Description automatically generated">
            <a:extLst>
              <a:ext uri="{FF2B5EF4-FFF2-40B4-BE49-F238E27FC236}">
                <a16:creationId xmlns:a16="http://schemas.microsoft.com/office/drawing/2014/main" id="{304A50E9-593B-484E-BBFD-7D99ADECD2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72"/>
          <a:stretch/>
        </p:blipFill>
        <p:spPr>
          <a:xfrm>
            <a:off x="629310" y="543433"/>
            <a:ext cx="2495116" cy="24634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E779F65-BFE6-4D96-B824-8575890A4185}"/>
              </a:ext>
            </a:extLst>
          </p:cNvPr>
          <p:cNvSpPr txBox="1"/>
          <p:nvPr/>
        </p:nvSpPr>
        <p:spPr>
          <a:xfrm>
            <a:off x="6299200" y="1668720"/>
            <a:ext cx="3155393" cy="64344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algn="l" defTabSz="457200" rtl="0" eaLnBrk="1" latinLnBrk="0" hangingPunct="1">
              <a:lnSpc>
                <a:spcPct val="110000"/>
              </a:lnSpc>
            </a:pPr>
            <a:r>
              <a:rPr lang="hr-HR" sz="1700" b="1" kern="1200" cap="small" noProof="0" dirty="0">
                <a:solidFill>
                  <a:srgbClr val="363636"/>
                </a:solidFill>
                <a:latin typeface="Century Gothic" panose="020B0502020202020204" pitchFamily="34" charset="0"/>
                <a:ea typeface="+mn-ea"/>
                <a:cs typeface="+mn-cs"/>
              </a:rPr>
              <a:t>Programsko inženjerstvo</a:t>
            </a:r>
          </a:p>
          <a:p>
            <a:pPr marL="0" algn="l" defTabSz="457200" rtl="0" eaLnBrk="1" latinLnBrk="0" hangingPunct="1">
              <a:lnSpc>
                <a:spcPct val="110000"/>
              </a:lnSpc>
            </a:pPr>
            <a:r>
              <a:rPr lang="hr-HR" sz="1700" b="1" kern="1200" cap="small" dirty="0">
                <a:solidFill>
                  <a:srgbClr val="363636"/>
                </a:solidFill>
                <a:latin typeface="Century Gothic" panose="020B0502020202020204" pitchFamily="34" charset="0"/>
                <a:ea typeface="+mn-ea"/>
                <a:cs typeface="+mn-cs"/>
              </a:rPr>
              <a:t>ID 183400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54D68C4-3DFA-4D90-89DF-550D8FB0DB2C}"/>
              </a:ext>
            </a:extLst>
          </p:cNvPr>
          <p:cNvGrpSpPr/>
          <p:nvPr/>
        </p:nvGrpSpPr>
        <p:grpSpPr>
          <a:xfrm>
            <a:off x="8541834" y="2712985"/>
            <a:ext cx="602166" cy="689744"/>
            <a:chOff x="8541834" y="2712985"/>
            <a:chExt cx="602166" cy="68974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891C753-BAAB-4424-9E32-3F1432529749}"/>
                </a:ext>
              </a:extLst>
            </p:cNvPr>
            <p:cNvSpPr/>
            <p:nvPr userDrawn="1"/>
          </p:nvSpPr>
          <p:spPr>
            <a:xfrm>
              <a:off x="9000000" y="2718729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86BC744-DC4B-4A55-B6FA-A711EC8ACF52}"/>
                </a:ext>
              </a:extLst>
            </p:cNvPr>
            <p:cNvSpPr/>
            <p:nvPr userDrawn="1"/>
          </p:nvSpPr>
          <p:spPr>
            <a:xfrm>
              <a:off x="8772874" y="2718729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AA3319-80CC-4953-81CC-A4C7D5063739}"/>
                </a:ext>
              </a:extLst>
            </p:cNvPr>
            <p:cNvSpPr/>
            <p:nvPr userDrawn="1"/>
          </p:nvSpPr>
          <p:spPr>
            <a:xfrm>
              <a:off x="8541834" y="2712985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9B169C9B-ABD9-49DB-8ECD-EBB51008CF4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40606" t="17629" r="15252" b="19248"/>
          <a:stretch/>
        </p:blipFill>
        <p:spPr>
          <a:xfrm>
            <a:off x="6472518" y="270901"/>
            <a:ext cx="836453" cy="82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217BDC-58CC-FADA-1B39-623F12755E0B}"/>
              </a:ext>
            </a:extLst>
          </p:cNvPr>
          <p:cNvSpPr txBox="1"/>
          <p:nvPr userDrawn="1"/>
        </p:nvSpPr>
        <p:spPr>
          <a:xfrm>
            <a:off x="2757249" y="3212658"/>
            <a:ext cx="33702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r-HR" sz="2000" b="0" kern="1200" cap="all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Demi" panose="020B0703020102020204" pitchFamily="34" charset="0"/>
                <a:ea typeface="+mj-ea"/>
                <a:cs typeface="+mj-cs"/>
              </a:rPr>
              <a:t>Prezentacija</a:t>
            </a:r>
            <a:r>
              <a:rPr lang="hr-HR" sz="2000" noProof="0" dirty="0">
                <a:latin typeface="Franklin Gothic Demi" panose="020B0703020102020204" pitchFamily="34" charset="0"/>
              </a:rPr>
              <a:t> </a:t>
            </a:r>
            <a:r>
              <a:rPr lang="hr-HR" sz="2000" b="0" kern="1200" cap="all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Demi" panose="020B0703020102020204" pitchFamily="34" charset="0"/>
                <a:ea typeface="+mj-ea"/>
                <a:cs typeface="+mj-cs"/>
              </a:rPr>
              <a:t>projekta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A7A9A7D-F6F6-0F08-90E6-4F20750E9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292" y="5227023"/>
            <a:ext cx="7772400" cy="590321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 cap="none">
                <a:solidFill>
                  <a:schemeClr val="tx1"/>
                </a:solidFill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7721124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999" y="36000"/>
            <a:ext cx="7920000" cy="828262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" y="972000"/>
            <a:ext cx="9000000" cy="5400000"/>
          </a:xfrm>
        </p:spPr>
        <p:txBody>
          <a:bodyPr/>
          <a:lstStyle>
            <a:lvl1pPr marL="266700" indent="-266700">
              <a:defRPr>
                <a:solidFill>
                  <a:schemeClr val="tx1"/>
                </a:solidFill>
              </a:defRPr>
            </a:lvl1pPr>
            <a:lvl2pPr marL="486900" indent="-342900"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5975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6" y="2393953"/>
            <a:ext cx="8272211" cy="2147467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896" y="4541417"/>
            <a:ext cx="827221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cap="all">
                <a:solidFill>
                  <a:schemeClr val="accent1"/>
                </a:solidFill>
              </a:defRPr>
            </a:lvl1pPr>
            <a:lvl2pPr marL="257175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A2C86E-F1C7-46E0-95C6-696D16C6C694}" type="slidenum">
              <a:rPr lang="hr-HR" noProof="0" smtClean="0"/>
              <a:pPr>
                <a:defRPr/>
              </a:pPr>
              <a:t>‹#›</a:t>
            </a:fld>
            <a:endParaRPr lang="hr-HR" noProof="0" dirty="0"/>
          </a:p>
        </p:txBody>
      </p:sp>
    </p:spTree>
    <p:extLst>
      <p:ext uri="{BB962C8B-B14F-4D97-AF65-F5344CB8AC3E}">
        <p14:creationId xmlns:p14="http://schemas.microsoft.com/office/powerpoint/2010/main" val="343036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000" y="36000"/>
            <a:ext cx="7920000" cy="82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999" y="972000"/>
            <a:ext cx="4680000" cy="5400000"/>
          </a:xfrm>
        </p:spPr>
        <p:txBody>
          <a:bodyPr>
            <a:normAutofit/>
          </a:bodyPr>
          <a:lstStyle>
            <a:lvl2pPr>
              <a:lnSpc>
                <a:spcPct val="100000"/>
              </a:lnSpc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2030" y="972000"/>
            <a:ext cx="4259971" cy="5400000"/>
          </a:xfrm>
        </p:spPr>
        <p:txBody>
          <a:bodyPr>
            <a:normAutofit/>
          </a:bodyPr>
          <a:lstStyle>
            <a:lvl2pPr marL="396000" indent="-252000">
              <a:lnSpc>
                <a:spcPct val="100000"/>
              </a:lnSpc>
              <a:defRPr lang="en-US" sz="20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136328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792000" y="-8857"/>
            <a:ext cx="7920000" cy="86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8" y="991413"/>
            <a:ext cx="4680000" cy="557784"/>
          </a:xfrm>
        </p:spPr>
        <p:txBody>
          <a:bodyPr anchor="ctr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8" y="1668252"/>
            <a:ext cx="4680000" cy="466948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12031" y="991417"/>
            <a:ext cx="4212288" cy="553373"/>
          </a:xfrm>
        </p:spPr>
        <p:txBody>
          <a:bodyPr anchor="ctr">
            <a:noAutofit/>
          </a:bodyPr>
          <a:lstStyle>
            <a:lvl1pPr marL="0" marR="0" indent="0" algn="l" defTabSz="2571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38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marL="0" marR="0" lvl="0" indent="0" algn="l" defTabSz="2571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38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12028" y="1663842"/>
            <a:ext cx="4212288" cy="466948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E8F5E-7C26-4DBA-9CDF-6E3092DFB447}" type="datetime1">
              <a:rPr lang="hr-HR" smtClean="0"/>
              <a:t>24.1.2025.</a:t>
            </a:fld>
            <a:endParaRPr lang="hr-H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65328346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92000" y="36000"/>
            <a:ext cx="7920000" cy="82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961483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‹#›</a:t>
            </a:fld>
            <a:endParaRPr lang="hr-HR"/>
          </a:p>
        </p:txBody>
      </p:sp>
      <p:sp>
        <p:nvSpPr>
          <p:cNvPr id="5" name="Blank">
            <a:extLst>
              <a:ext uri="{FF2B5EF4-FFF2-40B4-BE49-F238E27FC236}">
                <a16:creationId xmlns:a16="http://schemas.microsoft.com/office/drawing/2014/main" id="{B6B16F86-9808-4367-B20B-899AF3F2BA32}"/>
              </a:ext>
            </a:extLst>
          </p:cNvPr>
          <p:cNvSpPr/>
          <p:nvPr/>
        </p:nvSpPr>
        <p:spPr bwMode="auto">
          <a:xfrm>
            <a:off x="0" y="0"/>
            <a:ext cx="9144000" cy="9906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none" lIns="50899" tIns="25004" rIns="50899" bIns="25004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51435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r-HR" sz="1125" b="1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Franklin Gothic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3650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894" y="1008824"/>
            <a:ext cx="2273889" cy="1722419"/>
          </a:xfrm>
        </p:spPr>
        <p:txBody>
          <a:bodyPr anchor="b">
            <a:normAutofit/>
          </a:bodyPr>
          <a:lstStyle>
            <a:lvl1pPr algn="l">
              <a:defRPr sz="135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5698" y="1008824"/>
            <a:ext cx="4988243" cy="5294004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100">
                <a:solidFill>
                  <a:schemeClr val="tx2"/>
                </a:solidFill>
              </a:defRPr>
            </a:lvl4pPr>
            <a:lvl5pPr>
              <a:defRPr sz="1100">
                <a:solidFill>
                  <a:schemeClr val="tx2"/>
                </a:solidFill>
              </a:defRPr>
            </a:lvl5pPr>
            <a:lvl6pPr>
              <a:defRPr sz="788">
                <a:solidFill>
                  <a:schemeClr val="tx2"/>
                </a:solidFill>
              </a:defRPr>
            </a:lvl6pPr>
            <a:lvl7pPr>
              <a:defRPr sz="788">
                <a:solidFill>
                  <a:schemeClr val="tx2"/>
                </a:solidFill>
              </a:defRPr>
            </a:lvl7pPr>
            <a:lvl8pPr>
              <a:defRPr sz="788">
                <a:solidFill>
                  <a:schemeClr val="tx2"/>
                </a:solidFill>
              </a:defRPr>
            </a:lvl8pPr>
            <a:lvl9pPr>
              <a:defRPr sz="788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5894" y="2836656"/>
            <a:ext cx="2273889" cy="3466175"/>
          </a:xfrm>
        </p:spPr>
        <p:txBody>
          <a:bodyPr anchor="t">
            <a:normAutofit/>
          </a:bodyPr>
          <a:lstStyle>
            <a:lvl1pPr marL="0" indent="0" algn="l">
              <a:buNone/>
              <a:defRPr sz="900">
                <a:solidFill>
                  <a:srgbClr val="FFFFFF"/>
                </a:solidFill>
              </a:defRPr>
            </a:lvl1pPr>
            <a:lvl2pPr marL="257175" indent="0">
              <a:buNone/>
              <a:defRPr sz="619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04465" y="6456919"/>
            <a:ext cx="2133599" cy="365125"/>
          </a:xfrm>
        </p:spPr>
        <p:txBody>
          <a:bodyPr/>
          <a:lstStyle/>
          <a:p>
            <a:fld id="{E46E8F5E-7C26-4DBA-9CDF-6E3092DFB447}" type="datetime1">
              <a:rPr lang="hr-HR" smtClean="0"/>
              <a:t>24.1.2025.</a:t>
            </a:fld>
            <a:endParaRPr lang="hr-HR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231" y="6452593"/>
            <a:ext cx="4836571" cy="365125"/>
          </a:xfrm>
        </p:spPr>
        <p:txBody>
          <a:bodyPr/>
          <a:lstStyle/>
          <a:p>
            <a:endParaRPr lang="hr-HR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6" y="6456919"/>
            <a:ext cx="789383" cy="365125"/>
          </a:xfrm>
        </p:spPr>
        <p:txBody>
          <a:bodyPr/>
          <a:lstStyle/>
          <a:p>
            <a:fld id="{FAA41844-C0CA-4144-9D6C-D993F0C0FAB4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64685486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4693389"/>
            <a:ext cx="8272212" cy="566738"/>
          </a:xfrm>
        </p:spPr>
        <p:txBody>
          <a:bodyPr anchor="b">
            <a:normAutofit/>
          </a:bodyPr>
          <a:lstStyle>
            <a:lvl1pPr algn="l">
              <a:defRPr sz="135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7929" y="1042141"/>
            <a:ext cx="8468144" cy="3485610"/>
          </a:xfrm>
        </p:spPr>
        <p:txBody>
          <a:bodyPr anchor="t">
            <a:normAutofit/>
          </a:bodyPr>
          <a:lstStyle>
            <a:lvl1pPr marL="0" indent="0" algn="ctr">
              <a:buNone/>
              <a:defRPr sz="900"/>
            </a:lvl1pPr>
            <a:lvl2pPr marL="257175" indent="0">
              <a:buNone/>
              <a:defRPr sz="900"/>
            </a:lvl2pPr>
            <a:lvl3pPr marL="514350" indent="0">
              <a:buNone/>
              <a:defRPr sz="900"/>
            </a:lvl3pPr>
            <a:lvl4pPr marL="771525" indent="0">
              <a:buNone/>
              <a:defRPr sz="900"/>
            </a:lvl4pPr>
            <a:lvl5pPr marL="1028700" indent="0">
              <a:buNone/>
              <a:defRPr sz="900"/>
            </a:lvl5pPr>
            <a:lvl6pPr marL="1285875" indent="0">
              <a:buNone/>
              <a:defRPr sz="900"/>
            </a:lvl6pPr>
            <a:lvl7pPr marL="1543050" indent="0">
              <a:buNone/>
              <a:defRPr sz="900"/>
            </a:lvl7pPr>
            <a:lvl8pPr marL="1800225" indent="0">
              <a:buNone/>
              <a:defRPr sz="900"/>
            </a:lvl8pPr>
            <a:lvl9pPr marL="2057400" indent="0">
              <a:buNone/>
              <a:defRPr sz="9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5895" y="5260127"/>
            <a:ext cx="8272213" cy="998148"/>
          </a:xfrm>
        </p:spPr>
        <p:txBody>
          <a:bodyPr anchor="t">
            <a:normAutofit/>
          </a:bodyPr>
          <a:lstStyle>
            <a:lvl1pPr marL="0" indent="0">
              <a:buNone/>
              <a:defRPr sz="900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E8F5E-7C26-4DBA-9CDF-6E3092DFB447}" type="datetime1">
              <a:rPr lang="hr-HR" smtClean="0"/>
              <a:t>24.1.2025.</a:t>
            </a:fld>
            <a:endParaRPr lang="hr-H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99510302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92000" y="36000"/>
            <a:ext cx="7920000" cy="82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E8F5E-7C26-4DBA-9CDF-6E3092DFB447}" type="datetime1">
              <a:rPr lang="hr-HR" smtClean="0"/>
              <a:t>24.1.2025.</a:t>
            </a:fld>
            <a:endParaRPr lang="hr-H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651248466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043613" y="599725"/>
            <a:ext cx="2765487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53150" y="863600"/>
            <a:ext cx="234315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4" y="863600"/>
            <a:ext cx="5371219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334901" y="457200"/>
            <a:ext cx="277749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3181373" y="457200"/>
            <a:ext cx="277749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E8F5E-7C26-4DBA-9CDF-6E3092DFB447}" type="datetime1">
              <a:rPr lang="hr-HR" smtClean="0"/>
              <a:t>24.1.2025.</a:t>
            </a:fld>
            <a:endParaRPr lang="hr-HR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6779890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blipFill dpi="0" rotWithShape="1">
          <a:blip r:embed="rId2">
            <a:alphaModFix amt="10000"/>
            <a:lum/>
          </a:blip>
          <a:srcRect/>
          <a:stretch>
            <a:fillRect l="85000" t="93000" r="1000"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9D65BC3-0390-487E-9343-57013C37910B}"/>
              </a:ext>
            </a:extLst>
          </p:cNvPr>
          <p:cNvGrpSpPr/>
          <p:nvPr/>
        </p:nvGrpSpPr>
        <p:grpSpPr>
          <a:xfrm>
            <a:off x="0" y="0"/>
            <a:ext cx="1370309" cy="6858000"/>
            <a:chOff x="0" y="0"/>
            <a:chExt cx="1370309" cy="6858000"/>
          </a:xfrm>
          <a:solidFill>
            <a:srgbClr val="FFB400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F4361EC-AED8-4B86-B0D1-15361ACD5BB7}"/>
                </a:ext>
              </a:extLst>
            </p:cNvPr>
            <p:cNvSpPr/>
            <p:nvPr userDrawn="1"/>
          </p:nvSpPr>
          <p:spPr>
            <a:xfrm>
              <a:off x="0" y="0"/>
              <a:ext cx="342900" cy="6858000"/>
            </a:xfrm>
            <a:prstGeom prst="rect">
              <a:avLst/>
            </a:prstGeom>
            <a:grpFill/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D7164C5-7F89-48EA-9906-0AF23BCC4882}"/>
                </a:ext>
              </a:extLst>
            </p:cNvPr>
            <p:cNvSpPr/>
            <p:nvPr userDrawn="1"/>
          </p:nvSpPr>
          <p:spPr>
            <a:xfrm rot="16200000">
              <a:off x="514859" y="6002550"/>
              <a:ext cx="342900" cy="1368000"/>
            </a:xfrm>
            <a:prstGeom prst="rect">
              <a:avLst/>
            </a:prstGeom>
            <a:grpFill/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400D0D9E-702E-4495-B908-117D903BB1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2"/>
          <a:stretch/>
        </p:blipFill>
        <p:spPr>
          <a:xfrm>
            <a:off x="7680632" y="120349"/>
            <a:ext cx="1276193" cy="1260000"/>
          </a:xfrm>
          <a:prstGeom prst="rect">
            <a:avLst/>
          </a:prstGeom>
        </p:spPr>
      </p:pic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E68E431-7FC2-47FC-A826-4B794B289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7128" y="6492873"/>
            <a:ext cx="5929744" cy="376239"/>
          </a:xfrm>
        </p:spPr>
        <p:txBody>
          <a:bodyPr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hr-HR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B4F37E-A6B4-4A59-A76A-E67F5B42B7AF}"/>
              </a:ext>
            </a:extLst>
          </p:cNvPr>
          <p:cNvCxnSpPr>
            <a:cxnSpLocks/>
          </p:cNvCxnSpPr>
          <p:nvPr/>
        </p:nvCxnSpPr>
        <p:spPr>
          <a:xfrm flipH="1">
            <a:off x="1071418" y="4581245"/>
            <a:ext cx="6918037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bg2">
                    <a:lumMod val="90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7582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9EB10-FBF8-4CBA-B026-F8DE91FFE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13" y="123825"/>
            <a:ext cx="8999537" cy="53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416ABA-433E-479F-BD29-1C844B0A1F5F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61950" y="1052513"/>
            <a:ext cx="4168775" cy="5043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Online Image Placeholder 3">
            <a:extLst>
              <a:ext uri="{FF2B5EF4-FFF2-40B4-BE49-F238E27FC236}">
                <a16:creationId xmlns:a16="http://schemas.microsoft.com/office/drawing/2014/main" id="{B4264813-3E43-478F-B65D-0BC0200A93E3}"/>
              </a:ext>
            </a:extLst>
          </p:cNvPr>
          <p:cNvSpPr>
            <a:spLocks noGrp="1"/>
          </p:cNvSpPr>
          <p:nvPr>
            <p:ph type="clipArt" sz="half" idx="2"/>
          </p:nvPr>
        </p:nvSpPr>
        <p:spPr>
          <a:xfrm>
            <a:off x="4683125" y="1052513"/>
            <a:ext cx="4168775" cy="5043487"/>
          </a:xfrm>
        </p:spPr>
        <p:txBody>
          <a:bodyPr/>
          <a:lstStyle/>
          <a:p>
            <a:r>
              <a:rPr lang="en-US"/>
              <a:t>Click icon to add online image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381678076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05A3D-D87F-4AF2-BA78-EC513449E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388" y="1643063"/>
            <a:ext cx="8964612" cy="5619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69B210-E8A1-4163-B353-9596A4987A6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9388" y="2349500"/>
            <a:ext cx="4316412" cy="3959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15EE46-BB07-40D1-BA76-9A68CCF90965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48200" y="2349500"/>
            <a:ext cx="4316413" cy="1903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13EFCE-9805-4C10-9F35-FE6B61EEEB78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4405313"/>
            <a:ext cx="4316413" cy="1903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B9D8B36-6841-48AB-ACDD-303377A53B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4438" y="6453188"/>
            <a:ext cx="1773237" cy="319087"/>
          </a:xfrm>
        </p:spPr>
        <p:txBody>
          <a:bodyPr/>
          <a:lstStyle>
            <a:lvl1pPr>
              <a:defRPr/>
            </a:lvl1pPr>
          </a:lstStyle>
          <a:p>
            <a:fld id="{E46E8F5E-7C26-4DBA-9CDF-6E3092DFB447}" type="datetime1">
              <a:rPr lang="hr-HR" smtClean="0"/>
              <a:t>24.1.2025.</a:t>
            </a:fld>
            <a:endParaRPr lang="hr-HR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7546225-D832-45D6-9D1F-C2C298013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53188"/>
            <a:ext cx="2895600" cy="319087"/>
          </a:xfrm>
        </p:spPr>
        <p:txBody>
          <a:bodyPr/>
          <a:lstStyle>
            <a:lvl1pPr>
              <a:defRPr/>
            </a:lvl1pPr>
          </a:lstStyle>
          <a:p>
            <a:endParaRPr lang="hr-H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993AD3A-68A5-4246-9D01-4FF480FAD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02450" y="6440488"/>
            <a:ext cx="2133600" cy="319087"/>
          </a:xfrm>
        </p:spPr>
        <p:txBody>
          <a:bodyPr/>
          <a:lstStyle>
            <a:lvl1pPr>
              <a:defRPr/>
            </a:lvl1pPr>
          </a:lstStyle>
          <a:p>
            <a:fld id="{FAA41844-C0CA-4144-9D6C-D993F0C0FAB4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710353091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2E4BB-D381-461E-98CE-EC214FB2C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22250"/>
            <a:ext cx="8153400" cy="7048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55E26-D24E-448B-A60D-AC4ADA3256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5600" y="1295400"/>
            <a:ext cx="8255000" cy="2384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8580C4-0743-475D-99BC-A08C21692F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5600" y="3832225"/>
            <a:ext cx="8255000" cy="2384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07078345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>
            <a:extLst>
              <a:ext uri="{FF2B5EF4-FFF2-40B4-BE49-F238E27FC236}">
                <a16:creationId xmlns:a16="http://schemas.microsoft.com/office/drawing/2014/main" id="{33B67453-1C01-4A88-9B88-0395558C4C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59563"/>
            <a:ext cx="9144000" cy="198437"/>
          </a:xfrm>
          <a:prstGeom prst="rect">
            <a:avLst/>
          </a:prstGeom>
          <a:solidFill>
            <a:srgbClr val="9EC54A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sr-Latn-RS" altLang="sr-Latn-RS" sz="2400" b="0" dirty="0">
              <a:ea typeface="ＭＳ Ｐゴシック" panose="020B0600070205080204" pitchFamily="34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EB15CA-4405-4999-8824-E5B89AB2F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0" y="5734050"/>
            <a:ext cx="85090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sr-Latn-RS" altLang="sr-Latn-RS" sz="1800" b="0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1604BB0-89C9-40DD-B4C1-65ECA21B8E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38175"/>
          </a:xfrm>
          <a:prstGeom prst="rect">
            <a:avLst/>
          </a:prstGeom>
          <a:solidFill>
            <a:srgbClr val="9EC54A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sr-Latn-RS" altLang="sr-Latn-RS" sz="2400" b="0" dirty="0">
              <a:ea typeface="ＭＳ Ｐゴシック" panose="020B0600070205080204" pitchFamily="34" charset="-128"/>
            </a:endParaRPr>
          </a:p>
        </p:txBody>
      </p:sp>
      <p:sp>
        <p:nvSpPr>
          <p:cNvPr id="7" name="Line 12">
            <a:extLst>
              <a:ext uri="{FF2B5EF4-FFF2-40B4-BE49-F238E27FC236}">
                <a16:creationId xmlns:a16="http://schemas.microsoft.com/office/drawing/2014/main" id="{EEC9831C-2EE5-4AB4-811F-0FD7517A5A6B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35000"/>
            <a:ext cx="9144000" cy="0"/>
          </a:xfrm>
          <a:prstGeom prst="line">
            <a:avLst/>
          </a:prstGeom>
          <a:noFill/>
          <a:ln w="12700">
            <a:solidFill>
              <a:srgbClr val="E6C01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r-HR" dirty="0"/>
          </a:p>
        </p:txBody>
      </p:sp>
      <p:sp>
        <p:nvSpPr>
          <p:cNvPr id="8" name="Line 13">
            <a:extLst>
              <a:ext uri="{FF2B5EF4-FFF2-40B4-BE49-F238E27FC236}">
                <a16:creationId xmlns:a16="http://schemas.microsoft.com/office/drawing/2014/main" id="{FB57BD19-2365-4510-B140-A8BF46017B45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661150"/>
            <a:ext cx="9144000" cy="0"/>
          </a:xfrm>
          <a:prstGeom prst="line">
            <a:avLst/>
          </a:prstGeom>
          <a:noFill/>
          <a:ln w="12700">
            <a:solidFill>
              <a:srgbClr val="E6C01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r-HR" dirty="0"/>
          </a:p>
        </p:txBody>
      </p:sp>
      <p:sp>
        <p:nvSpPr>
          <p:cNvPr id="9" name="Text Box 14">
            <a:extLst>
              <a:ext uri="{FF2B5EF4-FFF2-40B4-BE49-F238E27FC236}">
                <a16:creationId xmlns:a16="http://schemas.microsoft.com/office/drawing/2014/main" id="{E9247816-F8A1-437D-8876-CE3B543F52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9175" y="6689725"/>
            <a:ext cx="5048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sr-Latn-RS" altLang="sr-Latn-RS" b="0" dirty="0"/>
          </a:p>
        </p:txBody>
      </p:sp>
      <p:sp>
        <p:nvSpPr>
          <p:cNvPr id="10" name="Text Box 15">
            <a:extLst>
              <a:ext uri="{FF2B5EF4-FFF2-40B4-BE49-F238E27FC236}">
                <a16:creationId xmlns:a16="http://schemas.microsoft.com/office/drawing/2014/main" id="{E3A00050-2AD2-4E24-A959-018DA26B4A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2125" y="6376988"/>
            <a:ext cx="844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sr-Latn-RS" altLang="sr-Latn-RS" b="0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5240486D-8BBC-4E5F-AE3E-87568EC3A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2038" y="6626225"/>
            <a:ext cx="6064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spcBef>
                <a:spcPct val="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fld id="{5487ECC7-754E-4F59-8E24-696A1ED399B9}" type="slidenum">
              <a:rPr lang="de-DE" altLang="sr-Latn-RS" sz="1000" b="0" smtClean="0">
                <a:solidFill>
                  <a:schemeClr val="bg1"/>
                </a:solidFill>
              </a:rPr>
              <a:pPr eaLnBrk="1" hangingPunct="1">
                <a:defRPr/>
              </a:pPr>
              <a:t>‹#›</a:t>
            </a:fld>
            <a:endParaRPr lang="de-DE" altLang="sr-Latn-RS" sz="1000" b="0" dirty="0">
              <a:solidFill>
                <a:schemeClr val="bg1"/>
              </a:solidFill>
            </a:endParaRPr>
          </a:p>
        </p:txBody>
      </p:sp>
      <p:pic>
        <p:nvPicPr>
          <p:cNvPr id="12" name="Picture 9" descr="MCAST">
            <a:extLst>
              <a:ext uri="{FF2B5EF4-FFF2-40B4-BE49-F238E27FC236}">
                <a16:creationId xmlns:a16="http://schemas.microsoft.com/office/drawing/2014/main" id="{5EBDEE4A-5D09-433E-904F-F1650F13C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313" y="185738"/>
            <a:ext cx="1484312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EE17B41-E6B1-4669-AD1B-D326DFF0B618}"/>
              </a:ext>
            </a:extLst>
          </p:cNvPr>
          <p:cNvSpPr txBox="1"/>
          <p:nvPr/>
        </p:nvSpPr>
        <p:spPr>
          <a:xfrm>
            <a:off x="0" y="6657975"/>
            <a:ext cx="9144000" cy="214313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sz="700" b="0" dirty="0">
                <a:ea typeface="Times New Roman"/>
                <a:cs typeface="Times New Roman"/>
              </a:rPr>
              <a:t>A Vocational Degree programme developed by MCAST and Fraunhofer IAO.</a:t>
            </a:r>
            <a:endParaRPr lang="de-DE" sz="700" b="0" dirty="0">
              <a:ea typeface="Times New Roman"/>
              <a:cs typeface="Times New Roman"/>
            </a:endParaRPr>
          </a:p>
        </p:txBody>
      </p:sp>
      <p:pic>
        <p:nvPicPr>
          <p:cNvPr id="14" name="Grafik 13" descr="C:\Dokumente und Einstellungen\sahin\Desktop\iao_85mm_p334.png">
            <a:extLst>
              <a:ext uri="{FF2B5EF4-FFF2-40B4-BE49-F238E27FC236}">
                <a16:creationId xmlns:a16="http://schemas.microsoft.com/office/drawing/2014/main" id="{118DF992-D6B3-42BA-B7AF-94ADD5D83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155575"/>
            <a:ext cx="1384300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Inhaltsplatzhalter 14"/>
          <p:cNvSpPr>
            <a:spLocks noGrp="1"/>
          </p:cNvSpPr>
          <p:nvPr>
            <p:ph sz="quarter" idx="10"/>
          </p:nvPr>
        </p:nvSpPr>
        <p:spPr>
          <a:xfrm>
            <a:off x="372122" y="1917577"/>
            <a:ext cx="8443404" cy="4473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2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5081" y="859963"/>
            <a:ext cx="8422689" cy="755773"/>
          </a:xfrm>
        </p:spPr>
        <p:txBody>
          <a:bodyPr anchor="b"/>
          <a:lstStyle>
            <a:lvl1pPr algn="ctr">
              <a:defRPr sz="2200" smtClean="0">
                <a:latin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2403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ítul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50938" y="533400"/>
            <a:ext cx="7793037" cy="769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2 Marcador de tabla"/>
          <p:cNvSpPr>
            <a:spLocks noGrp="1"/>
          </p:cNvSpPr>
          <p:nvPr>
            <p:ph type="tbl" idx="1"/>
          </p:nvPr>
        </p:nvSpPr>
        <p:spPr>
          <a:xfrm>
            <a:off x="0" y="1676400"/>
            <a:ext cx="9144000" cy="4456113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  <a:endParaRPr lang="es-ES" noProof="0" dirty="0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8878ED30-4CA5-4F36-903B-BB1F88A7DCD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6E8F5E-7C26-4DBA-9CDF-6E3092DFB447}" type="datetime1">
              <a:rPr lang="hr-HR" smtClean="0"/>
              <a:t>24.1.2025.</a:t>
            </a:fld>
            <a:endParaRPr lang="hr-HR" dirty="0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3616777E-FC54-4224-94BE-68414574329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hr-HR" dirty="0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02A5E6CE-E56A-416E-B8B3-DBFD0971A9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A41844-C0CA-4144-9D6C-D993F0C0FAB4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6456871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6308" y="3685740"/>
            <a:ext cx="7772400" cy="2387600"/>
          </a:xfrm>
        </p:spPr>
        <p:txBody>
          <a:bodyPr lIns="252000" tIns="46800" rIns="252000"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82845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20000"/>
            <a:lum/>
          </a:blip>
          <a:srcRect/>
          <a:stretch>
            <a:fillRect l="1000" t="93000" r="85000"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483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95554"/>
            <a:ext cx="7886700" cy="4931327"/>
          </a:xfrm>
        </p:spPr>
        <p:txBody>
          <a:bodyPr/>
          <a:lstStyle>
            <a:lvl2pPr marL="685800" indent="-228600">
              <a:buFont typeface="Wingdings" panose="05000000000000000000" pitchFamily="2" charset="2"/>
              <a:buChar char="§"/>
              <a:defRPr sz="2200"/>
            </a:lvl2pPr>
            <a:lvl3pPr marL="1143000" indent="-228600">
              <a:buFont typeface="Courier New" panose="02070309020205020404" pitchFamily="49" charset="0"/>
              <a:buChar char="o"/>
              <a:defRPr sz="1800"/>
            </a:lvl3pPr>
            <a:lvl4pPr marL="1600200" indent="-228600">
              <a:buFont typeface="Franklin Gothic Book" panose="020B0503020102020204" pitchFamily="34" charset="0"/>
              <a:buChar char="―"/>
              <a:defRPr sz="1600"/>
            </a:lvl4pPr>
            <a:lvl5pPr marL="2057400" indent="-228600"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07128" y="6492873"/>
            <a:ext cx="5929744" cy="376239"/>
          </a:xfrm>
        </p:spPr>
        <p:txBody>
          <a:bodyPr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89455" y="6492873"/>
            <a:ext cx="525895" cy="365125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AA41844-C0CA-4144-9D6C-D993F0C0FAB4}" type="slidenum">
              <a:rPr lang="hr-HR" smtClean="0"/>
              <a:t>‹#›</a:t>
            </a:fld>
            <a:endParaRPr lang="hr-HR" dirty="0"/>
          </a:p>
        </p:txBody>
      </p:sp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25117F72-A25C-4562-B741-ED2B6BAAA2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50" b="772"/>
          <a:stretch/>
        </p:blipFill>
        <p:spPr>
          <a:xfrm>
            <a:off x="0" y="345965"/>
            <a:ext cx="554370" cy="864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3D72EFA-43C3-4986-8204-6D8755B204AF}"/>
              </a:ext>
            </a:extLst>
          </p:cNvPr>
          <p:cNvGrpSpPr/>
          <p:nvPr/>
        </p:nvGrpSpPr>
        <p:grpSpPr>
          <a:xfrm>
            <a:off x="8539904" y="435965"/>
            <a:ext cx="604096" cy="684000"/>
            <a:chOff x="24554" y="448418"/>
            <a:chExt cx="604096" cy="684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FBAC80-66D2-4E1E-B3CA-BAEBB8E4FB80}"/>
                </a:ext>
              </a:extLst>
            </p:cNvPr>
            <p:cNvSpPr/>
            <p:nvPr userDrawn="1"/>
          </p:nvSpPr>
          <p:spPr>
            <a:xfrm>
              <a:off x="484650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7912841-8D49-4A6E-A79D-84DDF6D39288}"/>
                </a:ext>
              </a:extLst>
            </p:cNvPr>
            <p:cNvSpPr/>
            <p:nvPr userDrawn="1"/>
          </p:nvSpPr>
          <p:spPr>
            <a:xfrm>
              <a:off x="257524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6B4486-4F05-4863-9050-63BBB7AAFF46}"/>
                </a:ext>
              </a:extLst>
            </p:cNvPr>
            <p:cNvSpPr/>
            <p:nvPr userDrawn="1"/>
          </p:nvSpPr>
          <p:spPr>
            <a:xfrm>
              <a:off x="24554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25EDF29-E7FA-42BB-A5D2-94CEEA4E580C}"/>
              </a:ext>
            </a:extLst>
          </p:cNvPr>
          <p:cNvCxnSpPr/>
          <p:nvPr/>
        </p:nvCxnSpPr>
        <p:spPr>
          <a:xfrm>
            <a:off x="1071418" y="1209961"/>
            <a:ext cx="6918037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bg2">
                    <a:lumMod val="90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347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blipFill dpi="0" rotWithShape="1">
          <a:blip r:embed="rId2">
            <a:alphaModFix amt="20000"/>
            <a:lum/>
          </a:blip>
          <a:srcRect/>
          <a:stretch>
            <a:fillRect l="1000" t="93000" r="85000"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483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07128" y="6492873"/>
            <a:ext cx="5929744" cy="376239"/>
          </a:xfrm>
        </p:spPr>
        <p:txBody>
          <a:bodyPr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89455" y="6492873"/>
            <a:ext cx="525895" cy="365125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AA41844-C0CA-4144-9D6C-D993F0C0FAB4}" type="slidenum">
              <a:rPr lang="hr-HR" smtClean="0"/>
              <a:t>‹#›</a:t>
            </a:fld>
            <a:endParaRPr lang="hr-HR" dirty="0"/>
          </a:p>
        </p:txBody>
      </p:sp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25117F72-A25C-4562-B741-ED2B6BAAA2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50" b="772"/>
          <a:stretch/>
        </p:blipFill>
        <p:spPr>
          <a:xfrm>
            <a:off x="0" y="345965"/>
            <a:ext cx="554370" cy="864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3D72EFA-43C3-4986-8204-6D8755B204AF}"/>
              </a:ext>
            </a:extLst>
          </p:cNvPr>
          <p:cNvGrpSpPr/>
          <p:nvPr/>
        </p:nvGrpSpPr>
        <p:grpSpPr>
          <a:xfrm>
            <a:off x="8539904" y="435965"/>
            <a:ext cx="604096" cy="684000"/>
            <a:chOff x="24554" y="448418"/>
            <a:chExt cx="604096" cy="684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FBAC80-66D2-4E1E-B3CA-BAEBB8E4FB80}"/>
                </a:ext>
              </a:extLst>
            </p:cNvPr>
            <p:cNvSpPr/>
            <p:nvPr userDrawn="1"/>
          </p:nvSpPr>
          <p:spPr>
            <a:xfrm>
              <a:off x="484650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7912841-8D49-4A6E-A79D-84DDF6D39288}"/>
                </a:ext>
              </a:extLst>
            </p:cNvPr>
            <p:cNvSpPr/>
            <p:nvPr userDrawn="1"/>
          </p:nvSpPr>
          <p:spPr>
            <a:xfrm>
              <a:off x="257524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6B4486-4F05-4863-9050-63BBB7AAFF46}"/>
                </a:ext>
              </a:extLst>
            </p:cNvPr>
            <p:cNvSpPr/>
            <p:nvPr userDrawn="1"/>
          </p:nvSpPr>
          <p:spPr>
            <a:xfrm>
              <a:off x="24554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25EDF29-E7FA-42BB-A5D2-94CEEA4E580C}"/>
              </a:ext>
            </a:extLst>
          </p:cNvPr>
          <p:cNvCxnSpPr/>
          <p:nvPr/>
        </p:nvCxnSpPr>
        <p:spPr>
          <a:xfrm>
            <a:off x="1071418" y="1209961"/>
            <a:ext cx="6918037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bg2">
                    <a:lumMod val="90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1050AD4-29D0-47EA-9708-82FD8FAF1B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413164"/>
            <a:ext cx="3886200" cy="47637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0C09F13D-5F40-4714-BA42-EFC264DE9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413164"/>
            <a:ext cx="3886200" cy="47637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255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blipFill dpi="0" rotWithShape="1">
          <a:blip r:embed="rId2">
            <a:alphaModFix amt="20000"/>
            <a:lum/>
          </a:blip>
          <a:srcRect/>
          <a:stretch>
            <a:fillRect l="1000" t="93000" r="85000"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483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07128" y="6492873"/>
            <a:ext cx="5929744" cy="376239"/>
          </a:xfrm>
        </p:spPr>
        <p:txBody>
          <a:bodyPr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89455" y="6492873"/>
            <a:ext cx="525895" cy="365125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AA41844-C0CA-4144-9D6C-D993F0C0FAB4}" type="slidenum">
              <a:rPr lang="hr-HR" smtClean="0"/>
              <a:t>‹#›</a:t>
            </a:fld>
            <a:endParaRPr lang="hr-HR" dirty="0"/>
          </a:p>
        </p:txBody>
      </p:sp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25117F72-A25C-4562-B741-ED2B6BAAA2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50" b="772"/>
          <a:stretch/>
        </p:blipFill>
        <p:spPr>
          <a:xfrm>
            <a:off x="0" y="345965"/>
            <a:ext cx="554370" cy="864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3D72EFA-43C3-4986-8204-6D8755B204AF}"/>
              </a:ext>
            </a:extLst>
          </p:cNvPr>
          <p:cNvGrpSpPr/>
          <p:nvPr/>
        </p:nvGrpSpPr>
        <p:grpSpPr>
          <a:xfrm>
            <a:off x="8539904" y="435965"/>
            <a:ext cx="604096" cy="684000"/>
            <a:chOff x="24554" y="448418"/>
            <a:chExt cx="604096" cy="684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FBAC80-66D2-4E1E-B3CA-BAEBB8E4FB80}"/>
                </a:ext>
              </a:extLst>
            </p:cNvPr>
            <p:cNvSpPr/>
            <p:nvPr userDrawn="1"/>
          </p:nvSpPr>
          <p:spPr>
            <a:xfrm>
              <a:off x="484650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7912841-8D49-4A6E-A79D-84DDF6D39288}"/>
                </a:ext>
              </a:extLst>
            </p:cNvPr>
            <p:cNvSpPr/>
            <p:nvPr userDrawn="1"/>
          </p:nvSpPr>
          <p:spPr>
            <a:xfrm>
              <a:off x="257524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6B4486-4F05-4863-9050-63BBB7AAFF46}"/>
                </a:ext>
              </a:extLst>
            </p:cNvPr>
            <p:cNvSpPr/>
            <p:nvPr userDrawn="1"/>
          </p:nvSpPr>
          <p:spPr>
            <a:xfrm>
              <a:off x="24554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25EDF29-E7FA-42BB-A5D2-94CEEA4E580C}"/>
              </a:ext>
            </a:extLst>
          </p:cNvPr>
          <p:cNvCxnSpPr/>
          <p:nvPr/>
        </p:nvCxnSpPr>
        <p:spPr>
          <a:xfrm>
            <a:off x="1071418" y="1209961"/>
            <a:ext cx="6918037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bg2">
                    <a:lumMod val="90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377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blipFill dpi="0" rotWithShape="1">
          <a:blip r:embed="rId2">
            <a:alphaModFix amt="20000"/>
            <a:lum/>
          </a:blip>
          <a:srcRect/>
          <a:stretch>
            <a:fillRect l="1000" t="93000" r="85000"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07128" y="6492873"/>
            <a:ext cx="5929744" cy="376239"/>
          </a:xfrm>
        </p:spPr>
        <p:txBody>
          <a:bodyPr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89455" y="6492873"/>
            <a:ext cx="525895" cy="365125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AA41844-C0CA-4144-9D6C-D993F0C0FAB4}" type="slidenum">
              <a:rPr lang="hr-HR" smtClean="0"/>
              <a:t>‹#›</a:t>
            </a:fld>
            <a:endParaRPr lang="hr-HR" dirty="0"/>
          </a:p>
        </p:txBody>
      </p:sp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25117F72-A25C-4562-B741-ED2B6BAAA2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50" b="772"/>
          <a:stretch/>
        </p:blipFill>
        <p:spPr>
          <a:xfrm>
            <a:off x="0" y="345965"/>
            <a:ext cx="554370" cy="864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3D72EFA-43C3-4986-8204-6D8755B204AF}"/>
              </a:ext>
            </a:extLst>
          </p:cNvPr>
          <p:cNvGrpSpPr/>
          <p:nvPr/>
        </p:nvGrpSpPr>
        <p:grpSpPr>
          <a:xfrm>
            <a:off x="8539904" y="435965"/>
            <a:ext cx="604096" cy="684000"/>
            <a:chOff x="24554" y="448418"/>
            <a:chExt cx="604096" cy="684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FBAC80-66D2-4E1E-B3CA-BAEBB8E4FB80}"/>
                </a:ext>
              </a:extLst>
            </p:cNvPr>
            <p:cNvSpPr/>
            <p:nvPr userDrawn="1"/>
          </p:nvSpPr>
          <p:spPr>
            <a:xfrm>
              <a:off x="484650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7912841-8D49-4A6E-A79D-84DDF6D39288}"/>
                </a:ext>
              </a:extLst>
            </p:cNvPr>
            <p:cNvSpPr/>
            <p:nvPr userDrawn="1"/>
          </p:nvSpPr>
          <p:spPr>
            <a:xfrm>
              <a:off x="257524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6B4486-4F05-4863-9050-63BBB7AAFF46}"/>
                </a:ext>
              </a:extLst>
            </p:cNvPr>
            <p:cNvSpPr/>
            <p:nvPr userDrawn="1"/>
          </p:nvSpPr>
          <p:spPr>
            <a:xfrm>
              <a:off x="24554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84370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0" y="1"/>
            <a:ext cx="9144000" cy="1124744"/>
          </a:xfrm>
          <a:solidFill>
            <a:schemeClr val="bg1"/>
          </a:solidFill>
        </p:spPr>
        <p:txBody>
          <a:bodyPr/>
          <a:lstStyle>
            <a:lvl1pPr>
              <a:defRPr sz="4000"/>
            </a:lvl1pPr>
          </a:lstStyle>
          <a:p>
            <a:r>
              <a:rPr lang="en-US" noProof="0"/>
              <a:t>Click to edit Master title style</a:t>
            </a:r>
            <a:endParaRPr lang="hr-HR" noProof="0" dirty="0"/>
          </a:p>
        </p:txBody>
      </p:sp>
      <p:sp>
        <p:nvSpPr>
          <p:cNvPr id="324611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0" y="2997200"/>
            <a:ext cx="9144000" cy="122237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800" b="1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r>
              <a:rPr lang="en-US" noProof="0"/>
              <a:t>Click to edit Master subtitle style</a:t>
            </a:r>
            <a:endParaRPr lang="hr-HR" noProof="0" dirty="0"/>
          </a:p>
        </p:txBody>
      </p:sp>
      <p:sp>
        <p:nvSpPr>
          <p:cNvPr id="170" name="Rectangle 325"/>
          <p:cNvSpPr>
            <a:spLocks noChangeArrowheads="1"/>
          </p:cNvSpPr>
          <p:nvPr/>
        </p:nvSpPr>
        <p:spPr bwMode="auto">
          <a:xfrm>
            <a:off x="0" y="3573463"/>
            <a:ext cx="91440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None/>
              <a:defRPr/>
            </a:pPr>
            <a:endParaRPr lang="hr-HR" sz="2800" noProof="0" dirty="0"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358" y="5597395"/>
            <a:ext cx="619125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892974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19138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hr-HR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0" y="836613"/>
            <a:ext cx="4495800" cy="554513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hr-H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36613"/>
            <a:ext cx="4495800" cy="554513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hr-HR" noProof="0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6E8F5E-7C26-4DBA-9CDF-6E3092DFB447}" type="datetime1">
              <a:rPr lang="hr-HR" smtClean="0"/>
              <a:t>24.1.2025.</a:t>
            </a:fld>
            <a:endParaRPr lang="hr-HR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hr-HR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A41844-C0CA-4144-9D6C-D993F0C0FAB4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3282859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lank">
            <a:extLst>
              <a:ext uri="{FF2B5EF4-FFF2-40B4-BE49-F238E27FC236}">
                <a16:creationId xmlns:a16="http://schemas.microsoft.com/office/drawing/2014/main" id="{DF900481-7CD7-44CE-90E6-3583037D52D9}"/>
              </a:ext>
            </a:extLst>
          </p:cNvPr>
          <p:cNvSpPr/>
          <p:nvPr/>
        </p:nvSpPr>
        <p:spPr bwMode="auto">
          <a:xfrm>
            <a:off x="13527" y="-4384"/>
            <a:ext cx="9144000" cy="9906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none" lIns="50899" tIns="25004" rIns="50899" bIns="25004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51435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r-HR" sz="1125" b="1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Franklin Gothic Medium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2947" y="3752009"/>
            <a:ext cx="8245162" cy="1475013"/>
          </a:xfrm>
          <a:effectLst/>
        </p:spPr>
        <p:txBody>
          <a:bodyPr anchor="b" anchorCtr="1"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2949" y="5227023"/>
            <a:ext cx="8245160" cy="590321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 cap="none">
                <a:solidFill>
                  <a:schemeClr val="tx1"/>
                </a:solidFill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E8F5E-7C26-4DBA-9CDF-6E3092DFB447}" type="datetime1">
              <a:rPr lang="hr-HR" smtClean="0"/>
              <a:t>24.1.2025.</a:t>
            </a:fld>
            <a:endParaRPr lang="hr-HR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‹#›</a:t>
            </a:fld>
            <a:endParaRPr lang="hr-HR" dirty="0"/>
          </a:p>
        </p:txBody>
      </p:sp>
      <p:pic>
        <p:nvPicPr>
          <p:cNvPr id="11" name="UNI_Logo">
            <a:extLst>
              <a:ext uri="{FF2B5EF4-FFF2-40B4-BE49-F238E27FC236}">
                <a16:creationId xmlns:a16="http://schemas.microsoft.com/office/drawing/2014/main" id="{B60ABF21-F805-4F5C-9378-DA9D7D2CB6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40606" t="17629" r="15252" b="19248"/>
          <a:stretch/>
        </p:blipFill>
        <p:spPr>
          <a:xfrm>
            <a:off x="6770836" y="262594"/>
            <a:ext cx="727345" cy="720000"/>
          </a:xfrm>
          <a:prstGeom prst="rect">
            <a:avLst/>
          </a:prstGeom>
        </p:spPr>
      </p:pic>
      <p:pic>
        <p:nvPicPr>
          <p:cNvPr id="12" name="FER_logo" descr="A close up of a logo&#10;&#10;Description automatically generated">
            <a:extLst>
              <a:ext uri="{FF2B5EF4-FFF2-40B4-BE49-F238E27FC236}">
                <a16:creationId xmlns:a16="http://schemas.microsoft.com/office/drawing/2014/main" id="{EC1CAE0A-3E29-4F8A-A85F-FFEEA39080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9000"/>
          </a:blip>
          <a:srcRect l="13474" t="23715" r="15700" b="21450"/>
          <a:stretch/>
        </p:blipFill>
        <p:spPr>
          <a:xfrm>
            <a:off x="7629063" y="345375"/>
            <a:ext cx="1188000" cy="582400"/>
          </a:xfrm>
          <a:prstGeom prst="rect">
            <a:avLst/>
          </a:prstGeom>
        </p:spPr>
      </p:pic>
      <p:sp>
        <p:nvSpPr>
          <p:cNvPr id="13" name="Course">
            <a:extLst>
              <a:ext uri="{FF2B5EF4-FFF2-40B4-BE49-F238E27FC236}">
                <a16:creationId xmlns:a16="http://schemas.microsoft.com/office/drawing/2014/main" id="{606EE227-E1A4-48CD-8072-A5BFFE497034}"/>
              </a:ext>
            </a:extLst>
          </p:cNvPr>
          <p:cNvSpPr txBox="1"/>
          <p:nvPr/>
        </p:nvSpPr>
        <p:spPr>
          <a:xfrm>
            <a:off x="6309966" y="2336793"/>
            <a:ext cx="2398143" cy="561474"/>
          </a:xfrm>
          <a:prstGeom prst="rect">
            <a:avLst/>
          </a:prstGeom>
          <a:noFill/>
        </p:spPr>
        <p:txBody>
          <a:bodyPr wrap="square">
            <a:normAutofit fontScale="85000" lnSpcReduction="10000"/>
          </a:bodyPr>
          <a:lstStyle/>
          <a:p>
            <a:pPr marL="0" algn="l" defTabSz="457200" rtl="0" eaLnBrk="1" latinLnBrk="0" hangingPunct="1">
              <a:lnSpc>
                <a:spcPct val="110000"/>
              </a:lnSpc>
            </a:pPr>
            <a:r>
              <a:rPr lang="hr-HR" sz="1800" b="1" kern="1200" cap="small" noProof="0" dirty="0">
                <a:solidFill>
                  <a:srgbClr val="363636"/>
                </a:solidFill>
                <a:latin typeface="Century Gothic" panose="020B0502020202020204" pitchFamily="34" charset="0"/>
                <a:ea typeface="+mn-ea"/>
                <a:cs typeface="+mn-cs"/>
              </a:rPr>
              <a:t>Programsko inženjerstvo</a:t>
            </a:r>
          </a:p>
          <a:p>
            <a:pPr marL="0" algn="l" defTabSz="457200" rtl="0" eaLnBrk="1" latinLnBrk="0" hangingPunct="1">
              <a:lnSpc>
                <a:spcPct val="110000"/>
              </a:lnSpc>
            </a:pPr>
            <a:r>
              <a:rPr lang="hr-HR" sz="1800" b="1" kern="1200" cap="small" dirty="0">
                <a:solidFill>
                  <a:srgbClr val="363636"/>
                </a:solidFill>
                <a:latin typeface="Century Gothic" panose="020B0502020202020204" pitchFamily="34" charset="0"/>
                <a:ea typeface="+mn-ea"/>
                <a:cs typeface="+mn-cs"/>
              </a:rPr>
              <a:t>ID 183400</a:t>
            </a:r>
            <a:endParaRPr lang="en-US" sz="1200" noProof="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4A5D7BB-0877-4A5C-8FF5-FD8D403DF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70" y="0"/>
            <a:ext cx="3204212" cy="27740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0074D2-401D-5430-6887-B383F93FE29E}"/>
              </a:ext>
            </a:extLst>
          </p:cNvPr>
          <p:cNvSpPr txBox="1"/>
          <p:nvPr userDrawn="1"/>
        </p:nvSpPr>
        <p:spPr>
          <a:xfrm>
            <a:off x="2757249" y="3266875"/>
            <a:ext cx="33702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r-HR" sz="2000" b="0" kern="1200" cap="all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Demi" panose="020B0703020102020204" pitchFamily="34" charset="0"/>
                <a:ea typeface="+mj-ea"/>
                <a:cs typeface="+mj-cs"/>
              </a:rPr>
              <a:t>Prezentacija</a:t>
            </a:r>
            <a:r>
              <a:rPr lang="hr-HR" sz="2000" noProof="0" dirty="0">
                <a:latin typeface="Franklin Gothic Demi" panose="020B0703020102020204" pitchFamily="34" charset="0"/>
              </a:rPr>
              <a:t> </a:t>
            </a:r>
            <a:r>
              <a:rPr lang="hr-HR" sz="2000" b="0" kern="1200" cap="all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Demi" panose="020B0703020102020204" pitchFamily="34" charset="0"/>
                <a:ea typeface="+mj-ea"/>
                <a:cs typeface="+mj-cs"/>
              </a:rPr>
              <a:t>projekta</a:t>
            </a:r>
          </a:p>
        </p:txBody>
      </p:sp>
    </p:spTree>
    <p:extLst>
      <p:ext uri="{BB962C8B-B14F-4D97-AF65-F5344CB8AC3E}">
        <p14:creationId xmlns:p14="http://schemas.microsoft.com/office/powerpoint/2010/main" val="20511837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21" Type="http://schemas.microsoft.com/office/2007/relationships/hdphoto" Target="../media/hdphoto1.wdp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8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E8F5E-7C26-4DBA-9CDF-6E3092DFB447}" type="datetime1">
              <a:rPr lang="hr-HR" smtClean="0"/>
              <a:t>24.1.2025.</a:t>
            </a:fld>
            <a:endParaRPr lang="hr-H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41844-C0CA-4144-9D6C-D993F0C0FAB4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580548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2000" y="36000"/>
            <a:ext cx="7920000" cy="828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" y="972000"/>
            <a:ext cx="9000000" cy="5400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63534" y="6501038"/>
            <a:ext cx="940649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46E8F5E-7C26-4DBA-9CDF-6E3092DFB447}" type="datetime1">
              <a:rPr lang="hr-HR" smtClean="0"/>
              <a:t>24.1.2025.</a:t>
            </a:fld>
            <a:endParaRPr lang="hr-H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58803" y="6501039"/>
            <a:ext cx="6759654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none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9260" y="6501038"/>
            <a:ext cx="475056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AA41844-C0CA-4144-9D6C-D993F0C0FAB4}" type="slidenum">
              <a:rPr lang="hr-HR" smtClean="0"/>
              <a:t>‹#›</a:t>
            </a:fld>
            <a:endParaRPr lang="hr-HR" dirty="0"/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89CEFA33-B437-4AA3-8275-93D2FF8194B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1999" y="887249"/>
            <a:ext cx="9000000" cy="45719"/>
          </a:xfrm>
          <a:prstGeom prst="rect">
            <a:avLst/>
          </a:prstGeom>
          <a:gradFill rotWithShape="0">
            <a:gsLst>
              <a:gs pos="3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kumimoji="1" lang="hr-HR" sz="1350" b="0" noProof="0" dirty="0">
              <a:latin typeface="Tahoma" pitchFamily="34" charset="0"/>
            </a:endParaRPr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73C7DFB0-5E2B-4809-9C0B-ED751F99515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" y="6816222"/>
            <a:ext cx="9143999" cy="36000"/>
          </a:xfrm>
          <a:prstGeom prst="rect">
            <a:avLst/>
          </a:prstGeom>
          <a:gradFill rotWithShape="0">
            <a:gsLst>
              <a:gs pos="3000">
                <a:schemeClr val="bg1">
                  <a:alpha val="56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kumimoji="1" lang="hr-HR" sz="1350" b="0" noProof="0" dirty="0">
              <a:latin typeface="Tahoma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FB4C7E3-BB36-4260-BA39-D064CCA029A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5394" y="171448"/>
            <a:ext cx="697230" cy="548640"/>
          </a:xfrm>
          <a:prstGeom prst="rect">
            <a:avLst/>
          </a:prstGeom>
        </p:spPr>
      </p:pic>
      <p:pic>
        <p:nvPicPr>
          <p:cNvPr id="24" name="FER_logo" descr="A close up of a logo&#10;&#10;Description automatically generated">
            <a:extLst>
              <a:ext uri="{FF2B5EF4-FFF2-40B4-BE49-F238E27FC236}">
                <a16:creationId xmlns:a16="http://schemas.microsoft.com/office/drawing/2014/main" id="{75090067-1575-4BA5-A613-FCA8F5BA8302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 amt="79000"/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13474" t="23715" r="15700" b="21450"/>
          <a:stretch/>
        </p:blipFill>
        <p:spPr>
          <a:xfrm>
            <a:off x="8469403" y="296918"/>
            <a:ext cx="634769" cy="30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18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hdr="0" ftr="0" dt="0"/>
  <p:txStyles>
    <p:titleStyle>
      <a:lvl1pPr algn="ctr" defTabSz="257175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2000" indent="-252000" algn="l" defTabSz="257175" rtl="0" eaLnBrk="1" latinLnBrk="0" hangingPunct="1">
        <a:lnSpc>
          <a:spcPct val="110000"/>
        </a:lnSpc>
        <a:spcBef>
          <a:spcPts val="500"/>
        </a:spcBef>
        <a:spcAft>
          <a:spcPts val="3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2400" kern="1200">
          <a:ln>
            <a:noFill/>
          </a:ln>
          <a:solidFill>
            <a:schemeClr val="tx1"/>
          </a:solidFill>
          <a:latin typeface="+mn-lt"/>
          <a:ea typeface="+mn-ea"/>
          <a:cs typeface="+mn-cs"/>
        </a:defRPr>
      </a:lvl1pPr>
      <a:lvl2pPr marL="396000" indent="-252000" algn="l" defTabSz="257175" rtl="0" eaLnBrk="1" latinLnBrk="0" hangingPunct="1">
        <a:spcBef>
          <a:spcPts val="400"/>
        </a:spcBef>
        <a:spcAft>
          <a:spcPts val="3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06250" indent="-151875" algn="l" defTabSz="257175" rtl="0" eaLnBrk="1" latinLnBrk="0" hangingPunct="1">
        <a:spcBef>
          <a:spcPct val="20000"/>
        </a:spcBef>
        <a:spcAft>
          <a:spcPts val="338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98625" indent="-131625" algn="l" defTabSz="257175" rtl="0" eaLnBrk="1" latinLnBrk="0" hangingPunct="1">
        <a:spcBef>
          <a:spcPct val="20000"/>
        </a:spcBef>
        <a:spcAft>
          <a:spcPts val="338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01125" indent="-131625" algn="l" defTabSz="257175" rtl="0" eaLnBrk="1" latinLnBrk="0" hangingPunct="1">
        <a:spcBef>
          <a:spcPct val="20000"/>
        </a:spcBef>
        <a:spcAft>
          <a:spcPts val="338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68750" indent="-128588" algn="l" defTabSz="257175" rtl="0" eaLnBrk="1" latinLnBrk="0" hangingPunct="1">
        <a:spcBef>
          <a:spcPct val="20000"/>
        </a:spcBef>
        <a:spcAft>
          <a:spcPts val="338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675" kern="1200">
          <a:solidFill>
            <a:schemeClr val="tx2"/>
          </a:solidFill>
          <a:latin typeface="+mn-lt"/>
          <a:ea typeface="+mn-ea"/>
          <a:cs typeface="+mn-cs"/>
        </a:defRPr>
      </a:lvl6pPr>
      <a:lvl7pPr marL="1237500" indent="-128588" algn="l" defTabSz="257175" rtl="0" eaLnBrk="1" latinLnBrk="0" hangingPunct="1">
        <a:spcBef>
          <a:spcPct val="20000"/>
        </a:spcBef>
        <a:spcAft>
          <a:spcPts val="338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675" kern="1200">
          <a:solidFill>
            <a:schemeClr val="tx2"/>
          </a:solidFill>
          <a:latin typeface="+mn-lt"/>
          <a:ea typeface="+mn-ea"/>
          <a:cs typeface="+mn-cs"/>
        </a:defRPr>
      </a:lvl7pPr>
      <a:lvl8pPr marL="1406250" indent="-128588" algn="l" defTabSz="257175" rtl="0" eaLnBrk="1" latinLnBrk="0" hangingPunct="1">
        <a:spcBef>
          <a:spcPct val="20000"/>
        </a:spcBef>
        <a:spcAft>
          <a:spcPts val="338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675" kern="1200">
          <a:solidFill>
            <a:schemeClr val="tx2"/>
          </a:solidFill>
          <a:latin typeface="+mn-lt"/>
          <a:ea typeface="+mn-ea"/>
          <a:cs typeface="+mn-cs"/>
        </a:defRPr>
      </a:lvl8pPr>
      <a:lvl9pPr marL="1575000" indent="-128588" algn="l" defTabSz="257175" rtl="0" eaLnBrk="1" latinLnBrk="0" hangingPunct="1">
        <a:spcBef>
          <a:spcPct val="20000"/>
        </a:spcBef>
        <a:spcAft>
          <a:spcPts val="338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675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ebovci.onrender.com/api/user/addNew" TargetMode="External"/><Relationship Id="rId2" Type="http://schemas.openxmlformats.org/officeDocument/2006/relationships/hyperlink" Target="mailto:testmail@sfajfjsfjs.nnn" TargetMode="Externa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2947" y="3752009"/>
            <a:ext cx="8245162" cy="147501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r-HR" sz="4000" dirty="0" err="1" smtClean="0"/>
              <a:t>StanBlog</a:t>
            </a:r>
            <a:endParaRPr lang="hr-HR" sz="4000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09DD34-BFD2-8305-42BF-AA42E093F9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328" y="5227023"/>
            <a:ext cx="7772400" cy="590321"/>
          </a:xfrm>
        </p:spPr>
        <p:txBody>
          <a:bodyPr>
            <a:normAutofit lnSpcReduction="10000"/>
          </a:bodyPr>
          <a:lstStyle/>
          <a:p>
            <a:r>
              <a:rPr lang="hr-HR" sz="1400" noProof="0" dirty="0"/>
              <a:t>Tim:  TG </a:t>
            </a:r>
            <a:r>
              <a:rPr lang="hr-HR" sz="1400" dirty="0" smtClean="0"/>
              <a:t>10.1, </a:t>
            </a:r>
            <a:r>
              <a:rPr lang="hr-HR" sz="1400" dirty="0" err="1" smtClean="0"/>
              <a:t>Webovci</a:t>
            </a:r>
            <a:endParaRPr lang="hr-HR" sz="1400" noProof="0" dirty="0"/>
          </a:p>
          <a:p>
            <a:r>
              <a:rPr lang="hr-HR" noProof="0" dirty="0"/>
              <a:t>Ak. god. </a:t>
            </a:r>
            <a:r>
              <a:rPr lang="hr-HR" noProof="0" dirty="0" smtClean="0"/>
              <a:t>2024./</a:t>
            </a:r>
            <a:r>
              <a:rPr lang="hr-HR" noProof="0" dirty="0"/>
              <a:t>2025.</a:t>
            </a:r>
          </a:p>
        </p:txBody>
      </p:sp>
    </p:spTree>
    <p:extLst>
      <p:ext uri="{BB962C8B-B14F-4D97-AF65-F5344CB8AC3E}">
        <p14:creationId xmlns:p14="http://schemas.microsoft.com/office/powerpoint/2010/main" val="3657843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B194B-73FA-DAD6-728F-E14212BE2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noProof="0" dirty="0"/>
              <a:t>UML dijagram obrazaca uporabe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0CEC8-0F4C-E99E-FC93-F08F526E7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10</a:t>
            </a:fld>
            <a:endParaRPr lang="hr-HR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4316" y="5906359"/>
            <a:ext cx="9000000" cy="8826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r-HR" sz="2000" dirty="0" smtClean="0"/>
              <a:t>Sekvencijski dijagram: dodavanje korisnika u aplikaciju</a:t>
            </a:r>
            <a:endParaRPr lang="hr-HR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274" y="956204"/>
            <a:ext cx="6406083" cy="495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8374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B194B-73FA-DAD6-728F-E14212BE2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noProof="0" dirty="0"/>
              <a:t>UML dijagram obrazaca uporabe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0CEC8-0F4C-E99E-FC93-F08F526E7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11</a:t>
            </a:fld>
            <a:endParaRPr lang="hr-HR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4316" y="5906359"/>
            <a:ext cx="9000000" cy="8826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r-HR" sz="2000" dirty="0" smtClean="0"/>
              <a:t>Sekvencijski dijagram: dodavanje stambenog objekta</a:t>
            </a:r>
            <a:endParaRPr lang="hr-HR" sz="2000" dirty="0"/>
          </a:p>
        </p:txBody>
      </p:sp>
      <p:pic>
        <p:nvPicPr>
          <p:cNvPr id="1026" name="Picture 2" descr="https://camo.githubusercontent.com/b7418e825c05f014b82994e7ec48642fb3867c1ae83ec53539dc58b92697f162/68747470733a2f2f64726976652e676f6f676c652e636f6d2f75633f6578706f72743d766965772669643d31574e6a54666b446e6b6557474249423544715437456765384f59715a745f56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481" y="944160"/>
            <a:ext cx="6421669" cy="496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118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B194B-73FA-DAD6-728F-E14212BE2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noProof="0" dirty="0" smtClean="0"/>
              <a:t>Arhitektura sustava</a:t>
            </a:r>
            <a:endParaRPr lang="hr-HR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0CEC8-0F4C-E99E-FC93-F08F526E7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12</a:t>
            </a:fld>
            <a:endParaRPr lang="hr-HR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4316" y="5906359"/>
            <a:ext cx="9000000" cy="8826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r-HR" sz="2000" dirty="0" smtClean="0"/>
              <a:t>Dijagram razreda Model</a:t>
            </a:r>
            <a:endParaRPr lang="hr-HR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291" y="951953"/>
            <a:ext cx="7032626" cy="495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931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B194B-73FA-DAD6-728F-E14212BE2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noProof="0" dirty="0" smtClean="0"/>
              <a:t>Arhitektura sustava</a:t>
            </a:r>
            <a:endParaRPr lang="hr-HR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0CEC8-0F4C-E99E-FC93-F08F526E7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13</a:t>
            </a:fld>
            <a:endParaRPr lang="hr-HR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23085" y="3419884"/>
            <a:ext cx="2925918" cy="8826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r-HR" sz="2000" dirty="0" smtClean="0"/>
              <a:t>Dijagram razreda </a:t>
            </a:r>
            <a:r>
              <a:rPr lang="hr-HR" sz="2000" dirty="0" err="1" smtClean="0"/>
              <a:t>Controllers</a:t>
            </a:r>
            <a:endParaRPr lang="hr-HR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003" y="933409"/>
            <a:ext cx="5337785" cy="585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1778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B194B-73FA-DAD6-728F-E14212BE2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noProof="0" dirty="0" smtClean="0"/>
              <a:t>Arhitektura sustava</a:t>
            </a:r>
            <a:endParaRPr lang="hr-HR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0CEC8-0F4C-E99E-FC93-F08F526E7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14</a:t>
            </a:fld>
            <a:endParaRPr lang="hr-HR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4316" y="5906359"/>
            <a:ext cx="9000000" cy="8826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r-HR" sz="2000" dirty="0" smtClean="0"/>
              <a:t>Dijagram komponenti</a:t>
            </a:r>
            <a:endParaRPr lang="hr-HR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6" y="1921942"/>
            <a:ext cx="9000000" cy="368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14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43278-3D25-FEF7-4D6D-B4CA3FBE5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noProof="0" dirty="0"/>
              <a:t>Ispitivanje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03D6B-82AC-E000-ED08-E246EC190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" y="864262"/>
            <a:ext cx="9000000" cy="5993738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hr-HR" sz="2600" noProof="0" dirty="0" smtClean="0"/>
              <a:t>Ispitivanja su provedena u dvije kategorije:</a:t>
            </a:r>
          </a:p>
          <a:p>
            <a:pPr marL="601200" lvl="1" indent="-457200">
              <a:buFont typeface="+mj-lt"/>
              <a:buAutoNum type="arabicParenR"/>
            </a:pPr>
            <a:r>
              <a:rPr lang="hr-HR" sz="2200" u="sng" dirty="0" smtClean="0"/>
              <a:t>Ispitivanje komponenata</a:t>
            </a:r>
            <a:r>
              <a:rPr lang="hr-HR" sz="2200" dirty="0"/>
              <a:t> </a:t>
            </a:r>
            <a:r>
              <a:rPr lang="hr-HR" sz="2200" dirty="0" smtClean="0"/>
              <a:t>- provjera osnovnih funkcionalnosti implementiranih u razredima sustava (npr. dodavanje korisnika)</a:t>
            </a:r>
          </a:p>
          <a:p>
            <a:pPr marL="601200" lvl="1" indent="-457200">
              <a:buFont typeface="+mj-lt"/>
              <a:buAutoNum type="arabicParenR"/>
            </a:pPr>
            <a:r>
              <a:rPr lang="hr-HR" sz="2200" u="sng" dirty="0" smtClean="0"/>
              <a:t>Ispitivanje sustava</a:t>
            </a:r>
            <a:r>
              <a:rPr lang="hr-HR" sz="2200" dirty="0" smtClean="0"/>
              <a:t> – provjera ponašanja cijelog sustava u uvjetima stvarnog korištenja (npr. prijava s postojećim/nepostojećim korisničkim podatcima)</a:t>
            </a:r>
          </a:p>
          <a:p>
            <a:pPr marL="381000" indent="-457200">
              <a:buFont typeface="Wingdings" panose="05000000000000000000" pitchFamily="2" charset="2"/>
              <a:buChar char="§"/>
            </a:pPr>
            <a:r>
              <a:rPr lang="hr-HR" sz="2100" dirty="0" smtClean="0"/>
              <a:t>Primjer ispita:</a:t>
            </a:r>
          </a:p>
          <a:p>
            <a:pPr marL="601200" lvl="1" indent="-457200">
              <a:buFont typeface="+mj-lt"/>
              <a:buAutoNum type="arabicParenR"/>
            </a:pPr>
            <a:r>
              <a:rPr lang="pt-BR" sz="1900" dirty="0" err="1"/>
              <a:t>Dodavanje</a:t>
            </a:r>
            <a:r>
              <a:rPr lang="pt-BR" sz="1900" dirty="0"/>
              <a:t> </a:t>
            </a:r>
            <a:r>
              <a:rPr lang="pt-BR" sz="1900" dirty="0" err="1"/>
              <a:t>novog</a:t>
            </a:r>
            <a:r>
              <a:rPr lang="pt-BR" sz="1900" dirty="0"/>
              <a:t> </a:t>
            </a:r>
            <a:r>
              <a:rPr lang="pt-BR" sz="1900" dirty="0" err="1"/>
              <a:t>usera</a:t>
            </a:r>
            <a:r>
              <a:rPr lang="pt-BR" sz="1900" dirty="0"/>
              <a:t> s </a:t>
            </a:r>
            <a:r>
              <a:rPr lang="pt-BR" sz="1900" dirty="0" err="1"/>
              <a:t>jedinstvenim</a:t>
            </a:r>
            <a:r>
              <a:rPr lang="pt-BR" sz="1900" dirty="0"/>
              <a:t> </a:t>
            </a:r>
            <a:r>
              <a:rPr lang="pt-BR" sz="1900" dirty="0" err="1" smtClean="0"/>
              <a:t>e-mailom</a:t>
            </a:r>
            <a:endParaRPr lang="hr-HR" sz="1900" dirty="0"/>
          </a:p>
          <a:p>
            <a:pPr marL="601200" lvl="1" indent="-457200">
              <a:buFont typeface="+mj-lt"/>
              <a:buAutoNum type="arabicParenR"/>
            </a:pPr>
            <a:r>
              <a:rPr lang="hr-HR" sz="1900" dirty="0" smtClean="0"/>
              <a:t>Ispitni slučaj:</a:t>
            </a:r>
          </a:p>
          <a:p>
            <a:pPr marL="620550" lvl="2" indent="-457200">
              <a:buFont typeface="+mj-lt"/>
              <a:buAutoNum type="alphaLcParenR"/>
            </a:pPr>
            <a:r>
              <a:rPr lang="hr-HR" sz="1400" dirty="0" smtClean="0"/>
              <a:t>Ulazni </a:t>
            </a:r>
            <a:r>
              <a:rPr lang="hr-HR" sz="1400" dirty="0"/>
              <a:t>podaci: { "</a:t>
            </a:r>
            <a:r>
              <a:rPr lang="hr-HR" sz="1400" dirty="0" err="1"/>
              <a:t>firstName</a:t>
            </a:r>
            <a:r>
              <a:rPr lang="hr-HR" sz="1400" dirty="0"/>
              <a:t>": "tomi2", "</a:t>
            </a:r>
            <a:r>
              <a:rPr lang="hr-HR" sz="1400" dirty="0" err="1"/>
              <a:t>lastName</a:t>
            </a:r>
            <a:r>
              <a:rPr lang="hr-HR" sz="1400" dirty="0"/>
              <a:t>": "tomic2", "email": "</a:t>
            </a:r>
            <a:r>
              <a:rPr lang="hr-HR" sz="1400" u="sng" dirty="0" err="1">
                <a:hlinkClick r:id="rId2"/>
              </a:rPr>
              <a:t>testmail@sfajfjsfjs.nnn</a:t>
            </a:r>
            <a:r>
              <a:rPr lang="hr-HR" sz="1400" dirty="0"/>
              <a:t>", "</a:t>
            </a:r>
            <a:r>
              <a:rPr lang="hr-HR" sz="1400" dirty="0" err="1"/>
              <a:t>userRole</a:t>
            </a:r>
            <a:r>
              <a:rPr lang="hr-HR" sz="1400" dirty="0"/>
              <a:t>": "NORMAL_USER" </a:t>
            </a:r>
            <a:r>
              <a:rPr lang="hr-HR" sz="1400" dirty="0" smtClean="0"/>
              <a:t>}</a:t>
            </a:r>
          </a:p>
          <a:p>
            <a:pPr marL="620550" lvl="2" indent="-457200">
              <a:buFont typeface="+mj-lt"/>
              <a:buAutoNum type="alphaLcParenR"/>
            </a:pPr>
            <a:r>
              <a:rPr lang="hr-HR" sz="1400" dirty="0" smtClean="0"/>
              <a:t>Očekivani </a:t>
            </a:r>
            <a:r>
              <a:rPr lang="hr-HR" sz="1400" dirty="0"/>
              <a:t>rezultat: { "</a:t>
            </a:r>
            <a:r>
              <a:rPr lang="hr-HR" sz="1400" dirty="0" err="1"/>
              <a:t>message</a:t>
            </a:r>
            <a:r>
              <a:rPr lang="hr-HR" sz="1400" dirty="0"/>
              <a:t>": "Uspješna registracija", "data": </a:t>
            </a:r>
            <a:r>
              <a:rPr lang="hr-HR" sz="1400" dirty="0" err="1"/>
              <a:t>null</a:t>
            </a:r>
            <a:r>
              <a:rPr lang="hr-HR" sz="1400" dirty="0"/>
              <a:t> </a:t>
            </a:r>
            <a:r>
              <a:rPr lang="hr-HR" sz="1400" dirty="0" smtClean="0"/>
              <a:t>}</a:t>
            </a:r>
          </a:p>
          <a:p>
            <a:pPr marL="620550" lvl="2" indent="-457200">
              <a:buFont typeface="+mj-lt"/>
              <a:buAutoNum type="alphaLcParenR"/>
            </a:pPr>
            <a:r>
              <a:rPr lang="hr-HR" sz="1400" dirty="0" smtClean="0"/>
              <a:t>Dobiveni </a:t>
            </a:r>
            <a:r>
              <a:rPr lang="hr-HR" sz="1400" dirty="0"/>
              <a:t>rezultat: { "</a:t>
            </a:r>
            <a:r>
              <a:rPr lang="hr-HR" sz="1400" dirty="0" err="1"/>
              <a:t>message</a:t>
            </a:r>
            <a:r>
              <a:rPr lang="hr-HR" sz="1400" dirty="0"/>
              <a:t>": "Uspješna registracija", "data": </a:t>
            </a:r>
            <a:r>
              <a:rPr lang="hr-HR" sz="1400" dirty="0" err="1"/>
              <a:t>null</a:t>
            </a:r>
            <a:r>
              <a:rPr lang="hr-HR" sz="1400" dirty="0"/>
              <a:t> </a:t>
            </a:r>
            <a:r>
              <a:rPr lang="hr-HR" sz="1400" dirty="0" smtClean="0"/>
              <a:t>}</a:t>
            </a:r>
          </a:p>
          <a:p>
            <a:pPr marL="601200" lvl="1" indent="-457200">
              <a:buFont typeface="+mj-lt"/>
              <a:buAutoNum type="arabicParenR"/>
            </a:pPr>
            <a:r>
              <a:rPr lang="hr-HR" sz="1900" dirty="0" smtClean="0"/>
              <a:t>Postupak ispitivanja:</a:t>
            </a:r>
          </a:p>
          <a:p>
            <a:pPr marL="620550" lvl="2" indent="-457200">
              <a:buFont typeface="Arial" panose="020B0604020202020204" pitchFamily="34" charset="0"/>
              <a:buChar char="•"/>
            </a:pPr>
            <a:r>
              <a:rPr lang="hr-HR" sz="1400" dirty="0" smtClean="0"/>
              <a:t>Poslan </a:t>
            </a:r>
            <a:r>
              <a:rPr lang="hr-HR" sz="1400" dirty="0"/>
              <a:t>post </a:t>
            </a:r>
            <a:r>
              <a:rPr lang="hr-HR" sz="1400" dirty="0" err="1"/>
              <a:t>request</a:t>
            </a:r>
            <a:r>
              <a:rPr lang="hr-HR" sz="1400" dirty="0"/>
              <a:t> s ulaznim podacima na </a:t>
            </a:r>
            <a:r>
              <a:rPr lang="hr-HR" sz="1400" u="sng" dirty="0">
                <a:hlinkClick r:id="rId3"/>
              </a:rPr>
              <a:t>http://</a:t>
            </a:r>
            <a:r>
              <a:rPr lang="hr-HR" sz="1400" u="sng" dirty="0" smtClean="0">
                <a:hlinkClick r:id="rId3"/>
              </a:rPr>
              <a:t>webovci.onrender.com/api/user/addNew</a:t>
            </a:r>
            <a:endParaRPr lang="hr-HR" sz="1400" dirty="0"/>
          </a:p>
          <a:p>
            <a:pPr marL="620550" lvl="2" indent="-457200">
              <a:buFont typeface="Arial" panose="020B0604020202020204" pitchFamily="34" charset="0"/>
              <a:buChar char="•"/>
            </a:pPr>
            <a:r>
              <a:rPr lang="hr-HR" sz="1400" dirty="0" smtClean="0"/>
              <a:t>Izvorni kod:</a:t>
            </a:r>
          </a:p>
          <a:p>
            <a:pPr marL="620550" lvl="2" indent="-457200">
              <a:buFont typeface="Arial" panose="020B0604020202020204" pitchFamily="34" charset="0"/>
              <a:buChar char="•"/>
            </a:pPr>
            <a:r>
              <a:rPr lang="hr-HR" sz="1400" dirty="0" smtClean="0"/>
              <a:t>POST</a:t>
            </a:r>
            <a:r>
              <a:rPr lang="hr-HR" sz="1400" dirty="0"/>
              <a:t> </a:t>
            </a:r>
            <a:r>
              <a:rPr lang="hr-HR" sz="1400" u="sng" dirty="0">
                <a:hlinkClick r:id="rId3"/>
              </a:rPr>
              <a:t>http://</a:t>
            </a:r>
            <a:r>
              <a:rPr lang="hr-HR" sz="1400" u="sng" dirty="0" smtClean="0">
                <a:hlinkClick r:id="rId3"/>
              </a:rPr>
              <a:t>webovci.onrender.com/api/user/addNew</a:t>
            </a:r>
            <a:endParaRPr lang="hr-HR" sz="1400" dirty="0"/>
          </a:p>
          <a:p>
            <a:pPr marL="620550" lvl="2" indent="-457200">
              <a:buFont typeface="Arial" panose="020B0604020202020204" pitchFamily="34" charset="0"/>
              <a:buChar char="•"/>
            </a:pPr>
            <a:r>
              <a:rPr lang="hr-HR" sz="1400" dirty="0" err="1" smtClean="0"/>
              <a:t>Content-Type</a:t>
            </a:r>
            <a:r>
              <a:rPr lang="hr-HR" sz="1400" dirty="0"/>
              <a:t>: </a:t>
            </a:r>
            <a:r>
              <a:rPr lang="hr-HR" sz="1400" dirty="0" err="1" smtClean="0"/>
              <a:t>application</a:t>
            </a:r>
            <a:r>
              <a:rPr lang="hr-HR" sz="1400" dirty="0" smtClean="0"/>
              <a:t>/</a:t>
            </a:r>
            <a:r>
              <a:rPr lang="hr-HR" sz="1400" dirty="0" err="1" smtClean="0"/>
              <a:t>json</a:t>
            </a:r>
            <a:endParaRPr lang="hr-HR" sz="1400" dirty="0"/>
          </a:p>
          <a:p>
            <a:pPr marL="620550" lvl="2" indent="-457200">
              <a:buFont typeface="Arial" panose="020B0604020202020204" pitchFamily="34" charset="0"/>
              <a:buChar char="•"/>
            </a:pPr>
            <a:r>
              <a:rPr lang="hr-HR" sz="1400" dirty="0" smtClean="0"/>
              <a:t>{ </a:t>
            </a:r>
            <a:r>
              <a:rPr lang="hr-HR" sz="1400" dirty="0"/>
              <a:t>"</a:t>
            </a:r>
            <a:r>
              <a:rPr lang="hr-HR" sz="1400" dirty="0" err="1"/>
              <a:t>firstName</a:t>
            </a:r>
            <a:r>
              <a:rPr lang="hr-HR" sz="1400" dirty="0"/>
              <a:t>": "tomi2", "</a:t>
            </a:r>
            <a:r>
              <a:rPr lang="hr-HR" sz="1400" dirty="0" err="1"/>
              <a:t>lastName</a:t>
            </a:r>
            <a:r>
              <a:rPr lang="hr-HR" sz="1400" dirty="0"/>
              <a:t>": "tomic2", "email": "</a:t>
            </a:r>
            <a:r>
              <a:rPr lang="hr-HR" sz="1400" u="sng" dirty="0" err="1">
                <a:hlinkClick r:id="rId2"/>
              </a:rPr>
              <a:t>testmail@sfajfjsfjs.nnn</a:t>
            </a:r>
            <a:r>
              <a:rPr lang="hr-HR" sz="1400" dirty="0"/>
              <a:t>", "</a:t>
            </a:r>
            <a:r>
              <a:rPr lang="hr-HR" sz="1400" dirty="0" err="1"/>
              <a:t>userRole</a:t>
            </a:r>
            <a:r>
              <a:rPr lang="hr-HR" sz="1400" dirty="0"/>
              <a:t>": "NORMAL_USER" } </a:t>
            </a:r>
            <a:r>
              <a:rPr lang="hr-HR" dirty="0"/>
              <a:t> </a:t>
            </a:r>
            <a:endParaRPr lang="hr-HR" dirty="0" smtClean="0"/>
          </a:p>
          <a:p>
            <a:pPr marL="601200" lvl="1" indent="-457200">
              <a:buFont typeface="Wingdings" panose="05000000000000000000" pitchFamily="2" charset="2"/>
              <a:buChar char="§"/>
            </a:pPr>
            <a:endParaRPr lang="pt-BR" dirty="0"/>
          </a:p>
          <a:p>
            <a:pPr marL="381000" indent="-457200">
              <a:buFont typeface="Wingdings" panose="05000000000000000000" pitchFamily="2" charset="2"/>
              <a:buChar char="§"/>
            </a:pP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2A5A4-7F29-94F6-4C85-99B20512A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15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3217372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noProof="0" dirty="0"/>
              <a:t>Korišteni alati i tehnologije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" y="972000"/>
            <a:ext cx="9000000" cy="5886000"/>
          </a:xfrm>
        </p:spPr>
        <p:txBody>
          <a:bodyPr>
            <a:noAutofit/>
          </a:bodyPr>
          <a:lstStyle/>
          <a:p>
            <a:r>
              <a:rPr lang="hr-HR" sz="2000" b="1" noProof="0" dirty="0" smtClean="0"/>
              <a:t>Programski jezici</a:t>
            </a:r>
          </a:p>
          <a:p>
            <a:pPr lvl="1"/>
            <a:r>
              <a:rPr lang="hr-HR" sz="1800" dirty="0" err="1" smtClean="0"/>
              <a:t>JavaScript</a:t>
            </a:r>
            <a:r>
              <a:rPr lang="hr-HR" sz="1800" dirty="0" smtClean="0"/>
              <a:t> 16.13 (klijent) i Java 21 (poslužitelj)</a:t>
            </a:r>
          </a:p>
          <a:p>
            <a:r>
              <a:rPr lang="hr-HR" sz="2000" b="1" noProof="0" dirty="0" smtClean="0"/>
              <a:t>Radni okviri i biblioteke</a:t>
            </a:r>
          </a:p>
          <a:p>
            <a:pPr lvl="1"/>
            <a:r>
              <a:rPr lang="hr-HR" sz="1800" dirty="0" err="1" smtClean="0"/>
              <a:t>React</a:t>
            </a:r>
            <a:r>
              <a:rPr lang="hr-HR" sz="1800" dirty="0" smtClean="0"/>
              <a:t> 18 (klijent) i </a:t>
            </a:r>
            <a:r>
              <a:rPr lang="hr-HR" sz="1800" dirty="0" err="1" smtClean="0"/>
              <a:t>Spring</a:t>
            </a:r>
            <a:r>
              <a:rPr lang="hr-HR" sz="1800" dirty="0" smtClean="0"/>
              <a:t> </a:t>
            </a:r>
            <a:r>
              <a:rPr lang="hr-HR" sz="1800" dirty="0" err="1" smtClean="0"/>
              <a:t>Boot</a:t>
            </a:r>
            <a:r>
              <a:rPr lang="hr-HR" sz="1800" dirty="0" smtClean="0"/>
              <a:t> (poslužitelj)</a:t>
            </a:r>
          </a:p>
          <a:p>
            <a:r>
              <a:rPr lang="hr-HR" sz="2000" b="1" noProof="0" dirty="0" smtClean="0"/>
              <a:t>Baza podataka</a:t>
            </a:r>
          </a:p>
          <a:p>
            <a:pPr lvl="1"/>
            <a:r>
              <a:rPr lang="hr-HR" sz="1800" dirty="0" err="1" smtClean="0"/>
              <a:t>PostgreSQL</a:t>
            </a:r>
            <a:r>
              <a:rPr lang="hr-HR" sz="1800" dirty="0" smtClean="0"/>
              <a:t> 13</a:t>
            </a:r>
          </a:p>
          <a:p>
            <a:r>
              <a:rPr lang="hr-HR" sz="2000" b="1" dirty="0" smtClean="0"/>
              <a:t>Razvojni alat</a:t>
            </a:r>
          </a:p>
          <a:p>
            <a:pPr lvl="1"/>
            <a:r>
              <a:rPr lang="hr-HR" sz="1800" dirty="0" smtClean="0"/>
              <a:t>VS </a:t>
            </a:r>
            <a:r>
              <a:rPr lang="hr-HR" sz="1800" dirty="0" err="1" smtClean="0"/>
              <a:t>Code</a:t>
            </a:r>
            <a:r>
              <a:rPr lang="hr-HR" sz="1800" dirty="0" smtClean="0"/>
              <a:t>, </a:t>
            </a:r>
            <a:r>
              <a:rPr lang="hr-HR" sz="1800" dirty="0" err="1" smtClean="0"/>
              <a:t>IntelliJ</a:t>
            </a:r>
            <a:r>
              <a:rPr lang="hr-HR" sz="1800" dirty="0" smtClean="0"/>
              <a:t> IDEA, </a:t>
            </a:r>
            <a:r>
              <a:rPr lang="hr-HR" sz="1800" dirty="0" err="1" smtClean="0"/>
              <a:t>Git</a:t>
            </a:r>
            <a:r>
              <a:rPr lang="hr-HR" sz="1800" dirty="0" smtClean="0"/>
              <a:t> 2.34</a:t>
            </a:r>
          </a:p>
          <a:p>
            <a:r>
              <a:rPr lang="hr-HR" sz="2000" b="1" dirty="0" smtClean="0"/>
              <a:t>Alati za ispitivanje</a:t>
            </a:r>
          </a:p>
          <a:p>
            <a:pPr lvl="1"/>
            <a:r>
              <a:rPr lang="hr-HR" sz="1800" dirty="0" smtClean="0"/>
              <a:t>Jest 27, </a:t>
            </a:r>
            <a:r>
              <a:rPr lang="hr-HR" sz="1800" dirty="0" err="1" smtClean="0"/>
              <a:t>Selenium</a:t>
            </a:r>
            <a:r>
              <a:rPr lang="hr-HR" sz="1800" dirty="0" smtClean="0"/>
              <a:t> 4.0, </a:t>
            </a:r>
            <a:r>
              <a:rPr lang="hr-HR" sz="1800" dirty="0" err="1" smtClean="0"/>
              <a:t>Junit</a:t>
            </a:r>
            <a:r>
              <a:rPr lang="hr-HR" sz="1800" dirty="0" smtClean="0"/>
              <a:t> 5</a:t>
            </a:r>
          </a:p>
          <a:p>
            <a:r>
              <a:rPr lang="hr-HR" sz="2000" b="1" dirty="0" smtClean="0"/>
              <a:t>Alati za razmještaj</a:t>
            </a:r>
          </a:p>
          <a:p>
            <a:pPr lvl="1"/>
            <a:r>
              <a:rPr lang="hr-HR" sz="1800" dirty="0" err="1" smtClean="0"/>
              <a:t>Docker</a:t>
            </a:r>
            <a:r>
              <a:rPr lang="hr-HR" sz="1800" dirty="0" smtClean="0"/>
              <a:t> 20.10</a:t>
            </a:r>
          </a:p>
          <a:p>
            <a:r>
              <a:rPr lang="hr-HR" sz="2000" b="1" dirty="0" err="1" smtClean="0"/>
              <a:t>Cloud</a:t>
            </a:r>
            <a:r>
              <a:rPr lang="hr-HR" sz="2000" b="1" dirty="0" smtClean="0"/>
              <a:t> platforma</a:t>
            </a:r>
          </a:p>
          <a:p>
            <a:pPr lvl="1"/>
            <a:r>
              <a:rPr lang="hr-HR" sz="1800" dirty="0" err="1" smtClean="0"/>
              <a:t>Render</a:t>
            </a:r>
            <a:endParaRPr lang="hr-HR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16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3897724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noProof="0" dirty="0"/>
              <a:t>Organizacija rada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16" y="6107501"/>
            <a:ext cx="9000000" cy="785004"/>
          </a:xfrm>
        </p:spPr>
        <p:txBody>
          <a:bodyPr>
            <a:normAutofit/>
          </a:bodyPr>
          <a:lstStyle/>
          <a:p>
            <a:pPr marL="457200" lvl="1" indent="0" algn="ctr">
              <a:buNone/>
            </a:pPr>
            <a:r>
              <a:rPr lang="hr-HR" noProof="0" dirty="0" smtClean="0"/>
              <a:t>Tablica aktivnosti</a:t>
            </a:r>
            <a:endParaRPr lang="hr-H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17</a:t>
            </a:fld>
            <a:endParaRPr lang="hr-HR" dirty="0"/>
          </a:p>
        </p:txBody>
      </p:sp>
      <p:pic>
        <p:nvPicPr>
          <p:cNvPr id="1026" name="Picture 2" descr="https://camo.githubusercontent.com/e6311f6615c48564c3effc6ecab8c554b933ae4331eab3e2fed699403a7c2eb9/68747470733a2f2f64726976652e676f6f676c652e636f6d2f75633f6578706f72743d766965772669643d31386148387a485f7a35583676673157614f4c35656d3038507932516c51536c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5" y="2001329"/>
            <a:ext cx="8995111" cy="360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2239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noProof="0" dirty="0"/>
              <a:t>Organizacija rada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16" y="6167886"/>
            <a:ext cx="9119684" cy="785004"/>
          </a:xfrm>
        </p:spPr>
        <p:txBody>
          <a:bodyPr>
            <a:normAutofit/>
          </a:bodyPr>
          <a:lstStyle/>
          <a:p>
            <a:pPr marL="457200" lvl="1" indent="0" algn="ctr">
              <a:buNone/>
            </a:pPr>
            <a:r>
              <a:rPr lang="hr-HR" noProof="0" dirty="0" smtClean="0"/>
              <a:t>Dijagram pregleda promjena</a:t>
            </a:r>
            <a:endParaRPr lang="hr-H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18</a:t>
            </a:fld>
            <a:endParaRPr lang="hr-HR" dirty="0"/>
          </a:p>
        </p:txBody>
      </p:sp>
      <p:pic>
        <p:nvPicPr>
          <p:cNvPr id="2050" name="Picture 2" descr="https://camo.githubusercontent.com/f0478013d163c60299bb3798e4d4beb32833958b1b59279844e33fcbc55b4a48/68747470733a2f2f64726976652e676f6f676c652e636f6d2f75633f6578706f72743d766965772669643d3157774d596f557a496a394f5f70424159316f666973544e797a424346546b415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5" y="1181820"/>
            <a:ext cx="9003611" cy="39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7073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9CBA8-11D5-D65F-3F83-F59F385AC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r-HR" sz="4000" noProof="0" dirty="0"/>
              <a:t>Demonstracija aplikacije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6D2D5-F8F8-3548-34C0-61BDD7AAE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19</a:t>
            </a:fld>
            <a:endParaRPr lang="hr-HR" dirty="0"/>
          </a:p>
        </p:txBody>
      </p:sp>
      <p:pic>
        <p:nvPicPr>
          <p:cNvPr id="2050" name="Picture 2" descr="https://i.pinimg.com/736x/49/62/ee/4962ee8228258c179a707f7371a08d2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137" y="4087514"/>
            <a:ext cx="3174221" cy="232891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6029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999" y="-15759"/>
            <a:ext cx="7920000" cy="828262"/>
          </a:xfrm>
        </p:spPr>
        <p:txBody>
          <a:bodyPr/>
          <a:lstStyle/>
          <a:p>
            <a:r>
              <a:rPr lang="hr-HR" noProof="0" dirty="0"/>
              <a:t>Sadržaj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noProof="0" dirty="0" smtClean="0"/>
              <a:t>Članovi grupe</a:t>
            </a:r>
          </a:p>
          <a:p>
            <a:r>
              <a:rPr lang="hr-HR" noProof="0" dirty="0" smtClean="0"/>
              <a:t>Opis projektnog zadatka</a:t>
            </a:r>
            <a:endParaRPr lang="hr-HR" noProof="0" dirty="0"/>
          </a:p>
          <a:p>
            <a:r>
              <a:rPr lang="hr-HR" noProof="0" dirty="0"/>
              <a:t>Pregled </a:t>
            </a:r>
            <a:r>
              <a:rPr lang="hr-HR" noProof="0" dirty="0" smtClean="0"/>
              <a:t>zahtjeva</a:t>
            </a:r>
          </a:p>
          <a:p>
            <a:r>
              <a:rPr lang="hr-HR" dirty="0"/>
              <a:t>UML dijagram obrazaca uporabe</a:t>
            </a:r>
            <a:endParaRPr lang="hr-HR" noProof="0" dirty="0"/>
          </a:p>
          <a:p>
            <a:r>
              <a:rPr lang="hr-HR" dirty="0" smtClean="0"/>
              <a:t>Arhitektura sustava</a:t>
            </a:r>
          </a:p>
          <a:p>
            <a:r>
              <a:rPr lang="hr-HR" dirty="0" smtClean="0"/>
              <a:t>Ispitivanje</a:t>
            </a:r>
          </a:p>
          <a:p>
            <a:r>
              <a:rPr lang="hr-HR" dirty="0"/>
              <a:t>Korišteni alati i tehnologije</a:t>
            </a:r>
            <a:endParaRPr lang="hr-HR" dirty="0" smtClean="0"/>
          </a:p>
          <a:p>
            <a:r>
              <a:rPr lang="hr-HR" dirty="0" smtClean="0"/>
              <a:t>Organizacija </a:t>
            </a:r>
            <a:r>
              <a:rPr lang="hr-HR" noProof="0" dirty="0"/>
              <a:t>rada </a:t>
            </a:r>
          </a:p>
          <a:p>
            <a:r>
              <a:rPr lang="hr-HR" noProof="0" dirty="0"/>
              <a:t>Iskustva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2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3075310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CCC5E-8F0C-4678-41F6-563B723D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noProof="0" dirty="0"/>
              <a:t>Članovi grupe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85B14-6D23-2394-890E-2F2CE0684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noProof="0" dirty="0" smtClean="0"/>
              <a:t>Franko Ćirić</a:t>
            </a:r>
          </a:p>
          <a:p>
            <a:r>
              <a:rPr lang="hr-HR" dirty="0" smtClean="0"/>
              <a:t>Gabriel </a:t>
            </a:r>
            <a:r>
              <a:rPr lang="hr-HR" dirty="0" err="1" smtClean="0"/>
              <a:t>Franković</a:t>
            </a:r>
            <a:endParaRPr lang="hr-HR" dirty="0" smtClean="0"/>
          </a:p>
          <a:p>
            <a:r>
              <a:rPr lang="hr-HR" noProof="0" dirty="0" smtClean="0"/>
              <a:t>Teodor Gregorić</a:t>
            </a:r>
          </a:p>
          <a:p>
            <a:r>
              <a:rPr lang="hr-HR" dirty="0" smtClean="0"/>
              <a:t>Ljubomir </a:t>
            </a:r>
            <a:r>
              <a:rPr lang="hr-HR" dirty="0" err="1" smtClean="0"/>
              <a:t>Jerončić</a:t>
            </a:r>
            <a:endParaRPr lang="hr-HR" dirty="0" smtClean="0"/>
          </a:p>
          <a:p>
            <a:r>
              <a:rPr lang="hr-HR" noProof="0" dirty="0" smtClean="0"/>
              <a:t>Hrvoje </a:t>
            </a:r>
            <a:r>
              <a:rPr lang="hr-HR" noProof="0" dirty="0" err="1" smtClean="0"/>
              <a:t>Katilović</a:t>
            </a:r>
            <a:endParaRPr lang="hr-HR" noProof="0" dirty="0" smtClean="0"/>
          </a:p>
          <a:p>
            <a:r>
              <a:rPr lang="hr-HR" dirty="0" smtClean="0"/>
              <a:t>Lovro Mihaljević</a:t>
            </a:r>
          </a:p>
          <a:p>
            <a:r>
              <a:rPr lang="hr-HR" noProof="0" dirty="0" smtClean="0"/>
              <a:t>Jure </a:t>
            </a:r>
            <a:r>
              <a:rPr lang="hr-HR" noProof="0" dirty="0" err="1" smtClean="0"/>
              <a:t>Reljanović</a:t>
            </a:r>
            <a:endParaRPr lang="hr-HR" noProof="0" dirty="0" smtClean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E38AF-35BC-BD40-AC94-1AB4341B3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3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0351510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0B7E-6D2D-545E-3942-807E5763C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999" y="36000"/>
            <a:ext cx="7920000" cy="828262"/>
          </a:xfrm>
        </p:spPr>
        <p:txBody>
          <a:bodyPr/>
          <a:lstStyle/>
          <a:p>
            <a:r>
              <a:rPr lang="hr-HR" dirty="0"/>
              <a:t>Opis projektnog zadatka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DC0A7-2EBE-B97D-F71C-97BD62047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" y="972000"/>
            <a:ext cx="9000000" cy="5400000"/>
          </a:xfrm>
        </p:spPr>
        <p:txBody>
          <a:bodyPr>
            <a:normAutofit/>
          </a:bodyPr>
          <a:lstStyle/>
          <a:p>
            <a:pPr lvl="0"/>
            <a:endParaRPr lang="hr-HR" altLang="sr-Latn-RS" b="1" dirty="0" smtClean="0"/>
          </a:p>
          <a:p>
            <a:pPr lvl="0"/>
            <a:r>
              <a:rPr lang="hr-HR" altLang="sr-Latn-RS" b="1" dirty="0" smtClean="0"/>
              <a:t>Opis projektnog zadatka</a:t>
            </a:r>
            <a:r>
              <a:rPr lang="hr-HR" altLang="sr-Latn-RS" dirty="0" smtClean="0"/>
              <a:t> – izraditi web aplikaciju pod nazivom </a:t>
            </a:r>
            <a:r>
              <a:rPr lang="hr-HR" altLang="sr-Latn-RS" dirty="0" err="1" smtClean="0"/>
              <a:t>StanBlog</a:t>
            </a:r>
            <a:r>
              <a:rPr lang="hr-HR" altLang="sr-Latn-RS" dirty="0" smtClean="0"/>
              <a:t> koja će omogućiti lakše komuniciranje i razmjenu informacija među stanarima u određenoj zgradi</a:t>
            </a:r>
          </a:p>
          <a:p>
            <a:pPr marL="0" lvl="0" indent="0">
              <a:buNone/>
            </a:pPr>
            <a:endParaRPr lang="hr-HR" altLang="sr-Latn-RS" dirty="0" smtClean="0"/>
          </a:p>
          <a:p>
            <a:pPr lvl="0"/>
            <a:r>
              <a:rPr lang="hr-HR" altLang="sr-Latn-RS" b="1" dirty="0" smtClean="0"/>
              <a:t>Cilj projektnog zadatka</a:t>
            </a:r>
            <a:r>
              <a:rPr lang="hr-HR" altLang="sr-Latn-RS" dirty="0" smtClean="0"/>
              <a:t> – riješiti problem uštede vremena i novca tijekom komunikacije i donošenja odluka unutar stambenog objekta</a:t>
            </a:r>
            <a:endParaRPr lang="hr-HR" altLang="sr-Latn-R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24A85-3B76-EBCB-772E-CD8CF3165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260" y="6501038"/>
            <a:ext cx="475056" cy="288000"/>
          </a:xfrm>
        </p:spPr>
        <p:txBody>
          <a:bodyPr/>
          <a:lstStyle/>
          <a:p>
            <a:fld id="{FAA41844-C0CA-4144-9D6C-D993F0C0FAB4}" type="slidenum">
              <a:rPr lang="hr-HR" smtClean="0"/>
              <a:pPr/>
              <a:t>4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8394098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noProof="0" dirty="0"/>
              <a:t>Pregled zahtjeva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sz="2800" b="1" dirty="0"/>
              <a:t>Glavni funkcionalni </a:t>
            </a:r>
            <a:r>
              <a:rPr lang="hr-HR" sz="2800" b="1" dirty="0" smtClean="0"/>
              <a:t>zahtjevi</a:t>
            </a:r>
          </a:p>
          <a:p>
            <a:pPr marL="601200" lvl="1" indent="-457200">
              <a:buFont typeface="+mj-lt"/>
              <a:buAutoNum type="arabicParenR"/>
            </a:pPr>
            <a:r>
              <a:rPr lang="hr-HR" sz="2400" dirty="0" smtClean="0"/>
              <a:t>Aplikacija </a:t>
            </a:r>
            <a:r>
              <a:rPr lang="hr-HR" sz="2400" dirty="0"/>
              <a:t>omogućuje dodavanje novih korisnika samo </a:t>
            </a:r>
            <a:r>
              <a:rPr lang="hr-HR" sz="2400" dirty="0" smtClean="0"/>
              <a:t>administratorima</a:t>
            </a:r>
          </a:p>
          <a:p>
            <a:pPr marL="601200" lvl="1" indent="-457200">
              <a:buFont typeface="+mj-lt"/>
              <a:buAutoNum type="arabicParenR"/>
            </a:pPr>
            <a:r>
              <a:rPr lang="hr-HR" sz="2400" dirty="0" smtClean="0"/>
              <a:t>Aplikacija omogućuje dodavanje stambenih objekata administratorima</a:t>
            </a:r>
          </a:p>
          <a:p>
            <a:pPr marL="601200" lvl="1" indent="-457200">
              <a:buFont typeface="+mj-lt"/>
              <a:buAutoNum type="arabicParenR"/>
            </a:pPr>
            <a:r>
              <a:rPr lang="hr-HR" sz="2400" noProof="0" dirty="0" smtClean="0"/>
              <a:t>Aplikacija omogućuje prijavu Google računom</a:t>
            </a:r>
          </a:p>
          <a:p>
            <a:pPr marL="601200" lvl="1" indent="-457200">
              <a:buFont typeface="+mj-lt"/>
              <a:buAutoNum type="arabicParenR"/>
            </a:pPr>
            <a:r>
              <a:rPr lang="hr-HR" sz="2400" dirty="0" smtClean="0"/>
              <a:t>Aplikacija omogućuje administratorima pridruživanje korisnika pojedinim stambenim objektima</a:t>
            </a:r>
          </a:p>
          <a:p>
            <a:pPr marL="601200" lvl="1" indent="-457200">
              <a:buFont typeface="+mj-lt"/>
              <a:buAutoNum type="arabicParenR"/>
            </a:pPr>
            <a:r>
              <a:rPr lang="hr-HR" sz="2400" noProof="0" dirty="0" smtClean="0"/>
              <a:t>Aplikacija omogućuje kreiranje diskusija unutar pojedinog stambenog objekta</a:t>
            </a:r>
          </a:p>
          <a:p>
            <a:pPr marL="601200" lvl="1" indent="-457200">
              <a:buFont typeface="+mj-lt"/>
              <a:buAutoNum type="arabicParenR"/>
            </a:pPr>
            <a:r>
              <a:rPr lang="hr-HR" sz="2400" dirty="0" smtClean="0"/>
              <a:t>Aplikacija omogućuje komentiranje unutar pojedine diskusije</a:t>
            </a:r>
            <a:endParaRPr lang="hr-HR" sz="280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5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1613758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noProof="0" dirty="0"/>
              <a:t>Pregled zahtjeva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2800" b="1" dirty="0" smtClean="0"/>
              <a:t>Glavni nefunkcionalni i zahtjevi domene primjene</a:t>
            </a:r>
          </a:p>
          <a:p>
            <a:pPr marL="677400" lvl="1" indent="-457200">
              <a:buFont typeface="+mj-lt"/>
              <a:buAutoNum type="arabicParenR"/>
            </a:pPr>
            <a:r>
              <a:rPr lang="hr-HR" sz="2400" noProof="0" dirty="0" smtClean="0"/>
              <a:t>Sustav treba koristiti hrvatski jezik i podržavati hrvatsku abecedu</a:t>
            </a:r>
          </a:p>
          <a:p>
            <a:pPr marL="677400" lvl="1" indent="-457200">
              <a:buFont typeface="+mj-lt"/>
              <a:buAutoNum type="arabicParenR"/>
            </a:pPr>
            <a:r>
              <a:rPr lang="hr-HR" sz="2400" dirty="0" smtClean="0"/>
              <a:t>Sustav treba biti sposoban izvršavati sve zadatke u kratkom vremenu</a:t>
            </a:r>
          </a:p>
          <a:p>
            <a:pPr marL="677400" lvl="1" indent="-457200">
              <a:buFont typeface="+mj-lt"/>
              <a:buAutoNum type="arabicParenR"/>
            </a:pPr>
            <a:r>
              <a:rPr lang="hr-HR" sz="2400" noProof="0" dirty="0" smtClean="0"/>
              <a:t>Sustav omogućava</a:t>
            </a:r>
            <a:r>
              <a:rPr lang="hr-HR" sz="2400" dirty="0" smtClean="0"/>
              <a:t> istovremeni rad više korisnika</a:t>
            </a:r>
          </a:p>
          <a:p>
            <a:pPr marL="677400" lvl="1" indent="-457200">
              <a:buFont typeface="+mj-lt"/>
              <a:buAutoNum type="arabicParenR"/>
            </a:pPr>
            <a:r>
              <a:rPr lang="hr-HR" sz="2400" noProof="0" dirty="0" smtClean="0"/>
              <a:t>Sustav mora biti jednostavan za korištenje</a:t>
            </a:r>
          </a:p>
          <a:p>
            <a:pPr marL="677400" lvl="1" indent="-457200">
              <a:buFont typeface="+mj-lt"/>
              <a:buAutoNum type="arabicParenR"/>
            </a:pPr>
            <a:r>
              <a:rPr lang="hr-HR" sz="2400" noProof="0" dirty="0" smtClean="0"/>
              <a:t>Korisnikovo neispravno korištenje ne smije poremetiti rad sustava</a:t>
            </a:r>
          </a:p>
          <a:p>
            <a:pPr marL="677400" lvl="1" indent="-457200">
              <a:buFont typeface="+mj-lt"/>
              <a:buAutoNum type="arabicParenR"/>
            </a:pPr>
            <a:r>
              <a:rPr lang="hr-HR" sz="2400" dirty="0" smtClean="0"/>
              <a:t>Rad na sustavu ne smije narušiti njegovu funkcionalnost</a:t>
            </a:r>
            <a:endParaRPr lang="hr-HR" sz="2400" noProof="0" dirty="0" smtClean="0"/>
          </a:p>
          <a:p>
            <a:endParaRPr lang="hr-H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6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9703191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B194B-73FA-DAD6-728F-E14212BE2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noProof="0" dirty="0"/>
              <a:t>UML dijagram obrazaca uporabe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0CEC8-0F4C-E99E-FC93-F08F526E7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7</a:t>
            </a:fld>
            <a:endParaRPr lang="hr-HR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4316" y="5906359"/>
            <a:ext cx="9000000" cy="8826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r-HR" sz="2000" dirty="0"/>
              <a:t>Dijagram obrazaca uporabe: osnovne funkcionalnosti na početnoj stranici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747" y="927621"/>
            <a:ext cx="6762504" cy="497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444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B194B-73FA-DAD6-728F-E14212BE2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noProof="0" dirty="0"/>
              <a:t>UML dijagram obrazaca uporabe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0CEC8-0F4C-E99E-FC93-F08F526E7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8</a:t>
            </a:fld>
            <a:endParaRPr lang="hr-HR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4316" y="5906359"/>
            <a:ext cx="9000000" cy="8826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r-HR" sz="2000" dirty="0"/>
              <a:t>Dijagram obrazaca uporabe: osnovne funkcionalnosti na </a:t>
            </a:r>
            <a:r>
              <a:rPr lang="hr-HR" sz="2000" dirty="0" smtClean="0"/>
              <a:t>stranici stambeni objekti</a:t>
            </a:r>
            <a:endParaRPr lang="hr-HR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215" y="945692"/>
            <a:ext cx="6794202" cy="496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327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B194B-73FA-DAD6-728F-E14212BE2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noProof="0" dirty="0"/>
              <a:t>UML dijagram obrazaca uporabe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0CEC8-0F4C-E99E-FC93-F08F526E7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9</a:t>
            </a:fld>
            <a:endParaRPr lang="hr-HR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4316" y="5906359"/>
            <a:ext cx="9000000" cy="8826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r-HR" sz="2000" dirty="0" smtClean="0"/>
              <a:t>Sekvencijski dijagram: prijava</a:t>
            </a:r>
            <a:endParaRPr lang="hr-HR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202" y="949910"/>
            <a:ext cx="6414228" cy="495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3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GI-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entury Gothic"/>
        <a:ea typeface=""/>
        <a:cs typeface=""/>
      </a:majorFont>
      <a:minorFont>
        <a:latin typeface="Franklin Gothic Boo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GI-template.potm" id="{58E78474-FDB4-4359-98C4-259EEF8E4D43}" vid="{A98D19B1-8675-4930-BF13-63F2BBFA5E37}"/>
    </a:ext>
  </a:extLst>
</a:theme>
</file>

<file path=ppt/theme/theme2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01_Uvod_19-1</Template>
  <TotalTime>1551</TotalTime>
  <Words>533</Words>
  <Application>Microsoft Office PowerPoint</Application>
  <PresentationFormat>On-screen Show (4:3)</PresentationFormat>
  <Paragraphs>115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3" baseType="lpstr">
      <vt:lpstr>ＭＳ Ｐゴシック</vt:lpstr>
      <vt:lpstr>Arial</vt:lpstr>
      <vt:lpstr>Calibri</vt:lpstr>
      <vt:lpstr>Century Gothic</vt:lpstr>
      <vt:lpstr>Courier New</vt:lpstr>
      <vt:lpstr>Franklin Gothic Book</vt:lpstr>
      <vt:lpstr>Franklin Gothic Demi</vt:lpstr>
      <vt:lpstr>Franklin Gothic Medium</vt:lpstr>
      <vt:lpstr>Tahoma</vt:lpstr>
      <vt:lpstr>Times New Roman</vt:lpstr>
      <vt:lpstr>Wingdings</vt:lpstr>
      <vt:lpstr>Wingdings 2</vt:lpstr>
      <vt:lpstr>PROGI-template</vt:lpstr>
      <vt:lpstr>DividendVTI</vt:lpstr>
      <vt:lpstr>StanBlog</vt:lpstr>
      <vt:lpstr>Sadržaj</vt:lpstr>
      <vt:lpstr>Članovi grupe</vt:lpstr>
      <vt:lpstr>Opis projektnog zadatka</vt:lpstr>
      <vt:lpstr>Pregled zahtjeva</vt:lpstr>
      <vt:lpstr>Pregled zahtjeva</vt:lpstr>
      <vt:lpstr>UML dijagram obrazaca uporabe</vt:lpstr>
      <vt:lpstr>UML dijagram obrazaca uporabe</vt:lpstr>
      <vt:lpstr>UML dijagram obrazaca uporabe</vt:lpstr>
      <vt:lpstr>UML dijagram obrazaca uporabe</vt:lpstr>
      <vt:lpstr>UML dijagram obrazaca uporabe</vt:lpstr>
      <vt:lpstr>Arhitektura sustava</vt:lpstr>
      <vt:lpstr>Arhitektura sustava</vt:lpstr>
      <vt:lpstr>Arhitektura sustava</vt:lpstr>
      <vt:lpstr>Ispitivanje</vt:lpstr>
      <vt:lpstr>Korišteni alati i tehnologije</vt:lpstr>
      <vt:lpstr>Organizacija rada</vt:lpstr>
      <vt:lpstr>Organizacija rada</vt:lpstr>
      <vt:lpstr>Demonstracija aplikacije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&lt;Naziv projekta&gt;</dc:title>
  <dc:creator>nfrid</dc:creator>
  <cp:lastModifiedBy>Lovro</cp:lastModifiedBy>
  <cp:revision>36</cp:revision>
  <dcterms:created xsi:type="dcterms:W3CDTF">2016-01-18T13:10:52Z</dcterms:created>
  <dcterms:modified xsi:type="dcterms:W3CDTF">2025-01-24T19:58:50Z</dcterms:modified>
</cp:coreProperties>
</file>